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5" r:id="rId4"/>
    <p:sldId id="262" r:id="rId5"/>
    <p:sldId id="275" r:id="rId6"/>
    <p:sldId id="276" r:id="rId7"/>
    <p:sldId id="274" r:id="rId8"/>
    <p:sldId id="292" r:id="rId9"/>
    <p:sldId id="273" r:id="rId10"/>
    <p:sldId id="280" r:id="rId11"/>
    <p:sldId id="293" r:id="rId12"/>
    <p:sldId id="258" r:id="rId13"/>
    <p:sldId id="287" r:id="rId14"/>
    <p:sldId id="286" r:id="rId15"/>
    <p:sldId id="298" r:id="rId16"/>
    <p:sldId id="270" r:id="rId17"/>
    <p:sldId id="291" r:id="rId18"/>
    <p:sldId id="295" r:id="rId19"/>
    <p:sldId id="297" r:id="rId20"/>
    <p:sldId id="260" r:id="rId21"/>
    <p:sldId id="285" r:id="rId22"/>
    <p:sldId id="294" r:id="rId23"/>
    <p:sldId id="284" r:id="rId24"/>
    <p:sldId id="279" r:id="rId25"/>
    <p:sldId id="263" r:id="rId26"/>
    <p:sldId id="269" r:id="rId27"/>
    <p:sldId id="266" r:id="rId28"/>
    <p:sldId id="288" r:id="rId29"/>
  </p:sldIdLst>
  <p:sldSz cx="18288000" cy="10287000"/>
  <p:notesSz cx="6858000" cy="9144000"/>
  <p:embeddedFontLst>
    <p:embeddedFont>
      <p:font typeface="Brush Script MT" panose="03060802040406070304" pitchFamily="66" charset="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Roca Two Light" panose="020B0604020202020204" charset="-52"/>
      <p:regular r:id="rId40"/>
    </p:embeddedFont>
    <p:embeddedFont>
      <p:font typeface="Roca Two Thin" panose="020B0604020202020204" charset="-5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2" autoAdjust="0"/>
    <p:restoredTop sz="94580" autoAdjust="0"/>
  </p:normalViewPr>
  <p:slideViewPr>
    <p:cSldViewPr>
      <p:cViewPr varScale="1">
        <p:scale>
          <a:sx n="51" d="100"/>
          <a:sy n="51" d="100"/>
        </p:scale>
        <p:origin x="504" y="58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3E074-A917-9440-BFC9-F1C98A8BFE32}" type="datetimeFigureOut">
              <a:rPr lang="en-UA" smtClean="0"/>
              <a:t>01/31/2026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BA668-5239-B54F-B0B0-1F84EC6E9A76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4456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BA668-5239-B54F-B0B0-1F84EC6E9A76}" type="slidenum">
              <a:rPr lang="en-UA" smtClean="0"/>
              <a:t>1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5867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BA668-5239-B54F-B0B0-1F84EC6E9A76}" type="slidenum">
              <a:rPr lang="en-UA" smtClean="0"/>
              <a:t>7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80621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BA668-5239-B54F-B0B0-1F84EC6E9A76}" type="slidenum">
              <a:rPr lang="en-UA" smtClean="0"/>
              <a:t>10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23720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BA668-5239-B54F-B0B0-1F84EC6E9A76}" type="slidenum">
              <a:rPr lang="en-UA" smtClean="0"/>
              <a:t>17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244732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BA668-5239-B54F-B0B0-1F84EC6E9A76}" type="slidenum">
              <a:rPr lang="en-UA" smtClean="0"/>
              <a:t>20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1933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BA668-5239-B54F-B0B0-1F84EC6E9A76}" type="slidenum">
              <a:rPr lang="en-UA" smtClean="0"/>
              <a:t>24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052477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BA668-5239-B54F-B0B0-1F84EC6E9A76}" type="slidenum">
              <a:rPr lang="en-UA" smtClean="0"/>
              <a:t>26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479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https://cdn.pixabay.com/photo/2021/04/28/09/44/book-6213537_1280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.sv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7.sv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1.png"/><Relationship Id="rId4" Type="http://schemas.openxmlformats.org/officeDocument/2006/relationships/video" Target="../media/media2.mp4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76" y="-15568"/>
            <a:ext cx="18229847" cy="10369612"/>
          </a:xfrm>
          <a:custGeom>
            <a:avLst/>
            <a:gdLst/>
            <a:ahLst/>
            <a:cxnLst/>
            <a:rect l="l" t="t" r="r" b="b"/>
            <a:pathLst>
              <a:path w="18229847" h="9255183">
                <a:moveTo>
                  <a:pt x="0" y="0"/>
                </a:moveTo>
                <a:lnTo>
                  <a:pt x="18229847" y="0"/>
                </a:lnTo>
                <a:lnTo>
                  <a:pt x="18229847" y="9255183"/>
                </a:lnTo>
                <a:lnTo>
                  <a:pt x="0" y="925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671" t="-17621" r="-62671"/>
            </a:stretch>
          </a:blipFill>
        </p:spPr>
        <p:txBody>
          <a:bodyPr/>
          <a:lstStyle/>
          <a:p>
            <a:pPr algn="ctr">
              <a:lnSpc>
                <a:spcPts val="27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UA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11203259" y="-92135"/>
            <a:ext cx="0" cy="1036961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>
            <a:off x="-24864" y="1119187"/>
            <a:ext cx="1122626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AutoShape 6"/>
          <p:cNvSpPr/>
          <p:nvPr/>
        </p:nvSpPr>
        <p:spPr>
          <a:xfrm flipV="1">
            <a:off x="-24864" y="9163050"/>
            <a:ext cx="1122998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11" name="Freeform 11"/>
          <p:cNvSpPr/>
          <p:nvPr/>
        </p:nvSpPr>
        <p:spPr>
          <a:xfrm>
            <a:off x="288510" y="1123950"/>
            <a:ext cx="1123097" cy="1901544"/>
          </a:xfrm>
          <a:custGeom>
            <a:avLst/>
            <a:gdLst/>
            <a:ahLst/>
            <a:cxnLst/>
            <a:rect l="l" t="t" r="r" b="b"/>
            <a:pathLst>
              <a:path w="1123097" h="1901544">
                <a:moveTo>
                  <a:pt x="0" y="0"/>
                </a:moveTo>
                <a:lnTo>
                  <a:pt x="1123097" y="0"/>
                </a:lnTo>
                <a:lnTo>
                  <a:pt x="1123097" y="1901544"/>
                </a:lnTo>
                <a:lnTo>
                  <a:pt x="0" y="1901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161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2" name="TextBox 12"/>
          <p:cNvSpPr txBox="1"/>
          <p:nvPr/>
        </p:nvSpPr>
        <p:spPr>
          <a:xfrm>
            <a:off x="650398" y="2522500"/>
            <a:ext cx="10392981" cy="433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tabLst>
                <a:tab pos="899160" algn="l"/>
              </a:tabLst>
            </a:pPr>
            <a:endParaRPr lang="uk-UA" sz="3200" spc="-696" dirty="0">
              <a:solidFill>
                <a:srgbClr val="4D39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899160" algn="l"/>
              </a:tabLst>
            </a:pPr>
            <a:r>
              <a:rPr lang="en-US" sz="3600" spc="-696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  <a:endParaRPr lang="ru-UA" sz="3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899160" algn="l"/>
              </a:tabLst>
            </a:pPr>
            <a:r>
              <a:rPr lang="uk-UA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UA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ПРОФЕСІЙНИЙ РОЗВИТОК ПЕДАГОГА</a:t>
            </a:r>
            <a:endParaRPr lang="ru-UA" sz="4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UA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Наукові керівники: </a:t>
            </a:r>
          </a:p>
          <a:p>
            <a:pPr algn="ctr">
              <a:lnSpc>
                <a:spcPct val="115000"/>
              </a:lnSpc>
            </a:pPr>
            <a:r>
              <a:rPr lang="uk-UA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Оксана СИНЬЧУК та  Оксана ТРЕТЯК.</a:t>
            </a:r>
            <a:endParaRPr lang="ru-UA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1000" spc="-696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BCD89D5-399C-2134-8AF3-BA2B7236F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A"/>
          </a:p>
        </p:txBody>
      </p:sp>
      <p:pic>
        <p:nvPicPr>
          <p:cNvPr id="1025" name="Picture 1" descr="Книга, Страницы, Прокрутка, Бумага">
            <a:extLst>
              <a:ext uri="{FF2B5EF4-FFF2-40B4-BE49-F238E27FC236}">
                <a16:creationId xmlns:a16="http://schemas.microsoft.com/office/drawing/2014/main" id="{B2B93B45-7AFB-67EA-FFE2-F2B6A33A7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332" y="13672"/>
            <a:ext cx="7042656" cy="80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A8C20E54-E64C-CD22-7216-38B0C51CCB6B}"/>
              </a:ext>
            </a:extLst>
          </p:cNvPr>
          <p:cNvSpPr/>
          <p:nvPr/>
        </p:nvSpPr>
        <p:spPr>
          <a:xfrm rot="10800000" flipH="1" flipV="1">
            <a:off x="11257200" y="8443910"/>
            <a:ext cx="6629396" cy="1290775"/>
          </a:xfrm>
          <a:custGeom>
            <a:avLst/>
            <a:gdLst/>
            <a:ahLst/>
            <a:cxnLst/>
            <a:rect l="l" t="t" r="r" b="b"/>
            <a:pathLst>
              <a:path w="18229847" h="2693429">
                <a:moveTo>
                  <a:pt x="18229847" y="2693429"/>
                </a:moveTo>
                <a:lnTo>
                  <a:pt x="0" y="2693429"/>
                </a:lnTo>
                <a:lnTo>
                  <a:pt x="0" y="0"/>
                </a:lnTo>
                <a:lnTo>
                  <a:pt x="18229847" y="0"/>
                </a:lnTo>
                <a:lnTo>
                  <a:pt x="18229847" y="2693429"/>
                </a:lnTo>
                <a:close/>
              </a:path>
            </a:pathLst>
          </a:custGeom>
          <a:blipFill>
            <a:blip r:embed="rId3"/>
            <a:stretch>
              <a:fillRect t="-6158" b="-73200"/>
            </a:stretch>
          </a:blipFill>
        </p:spPr>
        <p:txBody>
          <a:bodyPr/>
          <a:lstStyle/>
          <a:p>
            <a:pPr algn="ctr">
              <a:lnSpc>
                <a:spcPts val="27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uk-UA" sz="5400" dirty="0">
              <a:solidFill>
                <a:srgbClr val="7030A0"/>
              </a:solidFill>
              <a:latin typeface="Brush Script MT" panose="03060802040406070304" pitchFamily="66" charset="-122"/>
              <a:ea typeface="Times New Roman" panose="02020603050405020304" pitchFamily="18" charset="0"/>
            </a:endParaRPr>
          </a:p>
          <a:p>
            <a:pPr algn="ctr">
              <a:lnSpc>
                <a:spcPts val="27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UA" sz="5400">
                <a:solidFill>
                  <a:srgbClr val="7030A0"/>
                </a:solidFill>
                <a:latin typeface="Brush Script MT" panose="03060802040406070304" pitchFamily="66" charset="-122"/>
                <a:ea typeface="Times New Roman" panose="02020603050405020304" pitchFamily="18" charset="0"/>
              </a:rPr>
              <a:t>professional development</a:t>
            </a:r>
            <a:endParaRPr lang="ru-UA" sz="5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27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UA" sz="5400">
                <a:solidFill>
                  <a:srgbClr val="7030A0"/>
                </a:solidFill>
                <a:latin typeface="Brush Script MT" panose="03060802040406070304" pitchFamily="66" charset="-122"/>
                <a:ea typeface="Times New Roman" panose="02020603050405020304" pitchFamily="18" charset="0"/>
              </a:rPr>
              <a:t>of the teacher</a:t>
            </a:r>
            <a:endParaRPr lang="ru-UA" sz="5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27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UA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BAB61FED-944E-B0F1-AA95-3E22C0633B2D}"/>
              </a:ext>
            </a:extLst>
          </p:cNvPr>
          <p:cNvSpPr/>
          <p:nvPr/>
        </p:nvSpPr>
        <p:spPr>
          <a:xfrm>
            <a:off x="-5576" y="0"/>
            <a:ext cx="4346682" cy="10281658"/>
          </a:xfrm>
          <a:custGeom>
            <a:avLst/>
            <a:gdLst/>
            <a:ahLst/>
            <a:cxnLst/>
            <a:rect l="l" t="t" r="r" b="b"/>
            <a:pathLst>
              <a:path w="4421032" h="10671013">
                <a:moveTo>
                  <a:pt x="0" y="0"/>
                </a:moveTo>
                <a:lnTo>
                  <a:pt x="4421031" y="0"/>
                </a:lnTo>
                <a:lnTo>
                  <a:pt x="4421031" y="10671013"/>
                </a:lnTo>
                <a:lnTo>
                  <a:pt x="0" y="10671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10" r="-47202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A65DBA5-47E1-C18C-A6B0-F4E105F0A3F5}"/>
              </a:ext>
            </a:extLst>
          </p:cNvPr>
          <p:cNvSpPr/>
          <p:nvPr/>
        </p:nvSpPr>
        <p:spPr>
          <a:xfrm flipH="1" flipV="1">
            <a:off x="4648199" y="26276"/>
            <a:ext cx="13715997" cy="1697421"/>
          </a:xfrm>
          <a:custGeom>
            <a:avLst/>
            <a:gdLst/>
            <a:ahLst/>
            <a:cxnLst/>
            <a:rect l="l" t="t" r="r" b="b"/>
            <a:pathLst>
              <a:path w="18229847" h="2693429">
                <a:moveTo>
                  <a:pt x="18229847" y="2693429"/>
                </a:moveTo>
                <a:lnTo>
                  <a:pt x="0" y="2693429"/>
                </a:lnTo>
                <a:lnTo>
                  <a:pt x="0" y="0"/>
                </a:lnTo>
                <a:lnTo>
                  <a:pt x="18229847" y="0"/>
                </a:lnTo>
                <a:lnTo>
                  <a:pt x="18229847" y="2693429"/>
                </a:lnTo>
                <a:close/>
              </a:path>
            </a:pathLst>
          </a:custGeom>
          <a:blipFill>
            <a:blip r:embed="rId4"/>
            <a:stretch>
              <a:fillRect t="-6158" b="-732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60436A60-2582-5607-41AF-EFD35BD9227C}"/>
              </a:ext>
            </a:extLst>
          </p:cNvPr>
          <p:cNvSpPr/>
          <p:nvPr/>
        </p:nvSpPr>
        <p:spPr>
          <a:xfrm rot="10800000" flipH="1" flipV="1">
            <a:off x="4879093" y="26277"/>
            <a:ext cx="13254209" cy="1697420"/>
          </a:xfrm>
          <a:custGeom>
            <a:avLst/>
            <a:gdLst/>
            <a:ahLst/>
            <a:cxnLst/>
            <a:rect l="l" t="t" r="r" b="b"/>
            <a:pathLst>
              <a:path w="18229847" h="2693429">
                <a:moveTo>
                  <a:pt x="18229847" y="2693429"/>
                </a:moveTo>
                <a:lnTo>
                  <a:pt x="0" y="2693429"/>
                </a:lnTo>
                <a:lnTo>
                  <a:pt x="0" y="0"/>
                </a:lnTo>
                <a:lnTo>
                  <a:pt x="18229847" y="0"/>
                </a:lnTo>
                <a:lnTo>
                  <a:pt x="18229847" y="2693429"/>
                </a:lnTo>
                <a:close/>
              </a:path>
            </a:pathLst>
          </a:custGeom>
          <a:blipFill>
            <a:blip r:embed="rId4"/>
            <a:stretch>
              <a:fillRect t="-6158" b="-73200"/>
            </a:stretch>
          </a:blipFill>
        </p:spPr>
        <p:txBody>
          <a:bodyPr/>
          <a:lstStyle/>
          <a:p>
            <a:pPr lvl="0" algn="ctr"/>
            <a:r>
              <a:rPr lang="ru-UA" sz="25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Всеукраїнська науково-практична конференція «Початкова освіта: виклики сьогодення та перспективи розвитку» </a:t>
            </a:r>
            <a:endParaRPr lang="uk-UA" sz="25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uk-UA" sz="25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Житомирський державний педагогічний університет імені Івана Франка </a:t>
            </a:r>
            <a:endParaRPr lang="en-US" sz="25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UA" sz="25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(05.11.2024 р., м. Житомир)</a:t>
            </a:r>
            <a:r>
              <a:rPr lang="ru-UA" sz="25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2500" b="1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16803-B1D8-88B0-9F4E-CDC1152998B4}"/>
              </a:ext>
            </a:extLst>
          </p:cNvPr>
          <p:cNvSpPr txBox="1"/>
          <p:nvPr/>
        </p:nvSpPr>
        <p:spPr>
          <a:xfrm>
            <a:off x="4341106" y="1717844"/>
            <a:ext cx="8841494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Марина Мартинюк</a:t>
            </a:r>
            <a:r>
              <a:rPr lang="uk-UA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Інноваційні методи формування особистісно-професійного іміджу сучасного педагога.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</a:t>
            </a:r>
            <a:r>
              <a:rPr lang="uk-UA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Вирич</a:t>
            </a:r>
            <a:r>
              <a:rPr lang="uk-UA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 збереження ментального здоров’я в учнів початкової школи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Інна Герасимчук.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 концепту педагогічної реабілітації навчально-реабілітаційних центрів.</a:t>
            </a:r>
            <a:r>
              <a:rPr lang="uk-UA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NewRomanPSMT"/>
              </a:rPr>
              <a:t>Олеся </a:t>
            </a:r>
            <a:r>
              <a:rPr lang="uk-UA" sz="2400" b="1" dirty="0" err="1">
                <a:latin typeface="TimesNewRomanPSMT"/>
              </a:rPr>
              <a:t>Красненко</a:t>
            </a:r>
            <a:r>
              <a:rPr lang="uk-UA" sz="2400" b="1" dirty="0">
                <a:latin typeface="TimesNewRomanPSMT"/>
              </a:rPr>
              <a:t>.</a:t>
            </a:r>
            <a:r>
              <a:rPr lang="uk-UA" sz="2400" dirty="0">
                <a:latin typeface="TimesNewRomanPSMT"/>
              </a:rPr>
              <a:t> Особливості організації навчання учнів із особливими освітніми потребами в освітньому просторі початкової школи. </a:t>
            </a:r>
            <a:r>
              <a:rPr lang="uk-UA" sz="2400" dirty="0">
                <a:effectLst/>
                <a:latin typeface="Times New Roman" panose="02020603050405020304" pitchFamily="18" charset="0"/>
              </a:rPr>
              <a:t> </a:t>
            </a:r>
            <a:endParaRPr lang="uk-UA" sz="2400" dirty="0">
              <a:latin typeface="TimesNewRomanPSM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effectLst/>
                <a:latin typeface="TimesNewRomanPSMT"/>
              </a:rPr>
              <a:t>Наталія Савич. </a:t>
            </a:r>
            <a:r>
              <a:rPr lang="uk-UA" sz="2400" dirty="0">
                <a:effectLst/>
                <a:latin typeface="TimesNewRomanPSMT"/>
              </a:rPr>
              <a:t>Основні функції асистента вчителя в класі з інклюзивним навчанням.   </a:t>
            </a:r>
            <a:endParaRPr lang="uk-UA" sz="2400" dirty="0">
              <a:latin typeface="TimesNewRomanPSM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NewRomanPSMT"/>
                <a:cs typeface="Times New Roman" panose="02020603050405020304" pitchFamily="18" charset="0"/>
              </a:rPr>
              <a:t>Олена Босак. </a:t>
            </a:r>
            <a:r>
              <a:rPr lang="uk-UA" sz="2400" dirty="0">
                <a:latin typeface="TimesNewRomanPSMT"/>
                <a:cs typeface="Times New Roman" panose="02020603050405020304" pitchFamily="18" charset="0"/>
              </a:rPr>
              <a:t>Компоненти інноваційної педагогічної діяльності сучасного вчителя початкових класів. 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NewRomanPSMT"/>
                <a:cs typeface="Times New Roman" panose="02020603050405020304" pitchFamily="18" charset="0"/>
              </a:rPr>
              <a:t>Ольга </a:t>
            </a:r>
            <a:r>
              <a:rPr lang="uk-UA" sz="2400" b="1" dirty="0" err="1">
                <a:latin typeface="TimesNewRomanPSMT"/>
                <a:cs typeface="Times New Roman" panose="02020603050405020304" pitchFamily="18" charset="0"/>
              </a:rPr>
              <a:t>Огієвич</a:t>
            </a:r>
            <a:r>
              <a:rPr lang="uk-UA" sz="2400" b="1" dirty="0">
                <a:latin typeface="TimesNewRomanPSMT"/>
                <a:cs typeface="Times New Roman" panose="02020603050405020304" pitchFamily="18" charset="0"/>
              </a:rPr>
              <a:t>. </a:t>
            </a:r>
            <a:r>
              <a:rPr lang="uk-UA" sz="2400" dirty="0">
                <a:latin typeface="TimesNewRomanPSMT"/>
                <a:cs typeface="Times New Roman" panose="02020603050405020304" pitchFamily="18" charset="0"/>
              </a:rPr>
              <a:t>Адаптація молодшого школяра із порушенням мовлення до навчання в освітньому просторі початкової школи.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NewRomanPSMT"/>
                <a:cs typeface="Times New Roman" panose="02020603050405020304" pitchFamily="18" charset="0"/>
              </a:rPr>
              <a:t>Наталя </a:t>
            </a:r>
            <a:r>
              <a:rPr lang="uk-UA" sz="2400" b="1" dirty="0" err="1">
                <a:latin typeface="TimesNewRomanPSMT"/>
                <a:cs typeface="Times New Roman" panose="02020603050405020304" pitchFamily="18" charset="0"/>
              </a:rPr>
              <a:t>Устич</a:t>
            </a:r>
            <a:r>
              <a:rPr lang="uk-UA" sz="2400" b="1" dirty="0">
                <a:latin typeface="TimesNewRomanPSMT"/>
                <a:cs typeface="Times New Roman" panose="02020603050405020304" pitchFamily="18" charset="0"/>
              </a:rPr>
              <a:t>.</a:t>
            </a:r>
            <a:r>
              <a:rPr lang="uk-UA" sz="2400" b="1" dirty="0">
                <a:effectLst/>
                <a:latin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адаптації молодших школярів із затримкою психічного розвитку до навчання в інклюзивному освітньому просторі.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Дарина Хомич.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навчання дітей з особливими освітніми потребами в Новій українській школі.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Томилович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Іванна.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Професійна підготовка асистента вчителя до роботи в інклюзивному класі Нової української школи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DD370-CF92-3FFB-7C56-5BEDF93DB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7800" y="1717844"/>
            <a:ext cx="5386552" cy="770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77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CA65DBA5-47E1-C18C-A6B0-F4E105F0A3F5}"/>
              </a:ext>
            </a:extLst>
          </p:cNvPr>
          <p:cNvSpPr/>
          <p:nvPr/>
        </p:nvSpPr>
        <p:spPr>
          <a:xfrm flipH="1" flipV="1">
            <a:off x="-15551" y="-1"/>
            <a:ext cx="18211798" cy="3314700"/>
          </a:xfrm>
          <a:custGeom>
            <a:avLst/>
            <a:gdLst/>
            <a:ahLst/>
            <a:cxnLst/>
            <a:rect l="l" t="t" r="r" b="b"/>
            <a:pathLst>
              <a:path w="18229847" h="2693429">
                <a:moveTo>
                  <a:pt x="18229847" y="2693429"/>
                </a:moveTo>
                <a:lnTo>
                  <a:pt x="0" y="2693429"/>
                </a:lnTo>
                <a:lnTo>
                  <a:pt x="0" y="0"/>
                </a:lnTo>
                <a:lnTo>
                  <a:pt x="18229847" y="0"/>
                </a:lnTo>
                <a:lnTo>
                  <a:pt x="18229847" y="2693429"/>
                </a:lnTo>
                <a:close/>
              </a:path>
            </a:pathLst>
          </a:custGeom>
          <a:blipFill>
            <a:blip r:embed="rId2"/>
            <a:stretch>
              <a:fillRect t="-6158" b="-732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60436A60-2582-5607-41AF-EFD35BD9227C}"/>
              </a:ext>
            </a:extLst>
          </p:cNvPr>
          <p:cNvSpPr/>
          <p:nvPr/>
        </p:nvSpPr>
        <p:spPr>
          <a:xfrm rot="10800000" flipH="1" flipV="1">
            <a:off x="457200" y="342900"/>
            <a:ext cx="17445209" cy="2304995"/>
          </a:xfrm>
          <a:custGeom>
            <a:avLst/>
            <a:gdLst/>
            <a:ahLst/>
            <a:cxnLst/>
            <a:rect l="l" t="t" r="r" b="b"/>
            <a:pathLst>
              <a:path w="18229847" h="2693429">
                <a:moveTo>
                  <a:pt x="18229847" y="2693429"/>
                </a:moveTo>
                <a:lnTo>
                  <a:pt x="0" y="2693429"/>
                </a:lnTo>
                <a:lnTo>
                  <a:pt x="0" y="0"/>
                </a:lnTo>
                <a:lnTo>
                  <a:pt x="18229847" y="0"/>
                </a:lnTo>
                <a:lnTo>
                  <a:pt x="18229847" y="2693429"/>
                </a:lnTo>
                <a:close/>
              </a:path>
            </a:pathLst>
          </a:custGeom>
          <a:blipFill>
            <a:blip r:embed="rId2"/>
            <a:stretch>
              <a:fillRect t="-6158" b="-73200"/>
            </a:stretch>
          </a:blipFill>
        </p:spPr>
        <p:txBody>
          <a:bodyPr/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листопада 2024 року у рамках наукового студентського гуртка «Професійний розвиток педагога» проведено відкритий діалог «Академічна доброчесність» для здобувачів другого (магістерського) рівнів вищої освіти спеціальностей 013 Початкова освіта та 011 Освітні, педагогічні науки. Модератори зустрічі – Анна Мартинюк та Марина Мартинюк, здобувачі другого (магістерського) ступеня вищої освіти спеціальності 011 Освітні, педагогічні науки (керівники – доценти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Оксана Третяк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Оксана </a:t>
            </a:r>
            <a:r>
              <a:rPr lang="uk-UA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Синьчук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Учасники заходу ознайомилися з ключовими поняттями академічної доброчесності, принципами та нормами, що регулюють академічну доброчесність, програвали ігрові ситуації, сформулювали кодекс честі у навчанні, отримали активні посилання на сайти «Онлайн-допомога при академічній доброчесності», зробили висновки.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66BB97-5D78-4F4B-A935-7BC9AFE22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191" y="3867641"/>
            <a:ext cx="7882810" cy="55460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55B9CF-1539-4E1F-B09E-A0807A821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" y="3292151"/>
            <a:ext cx="10195247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2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4688490" y="143019"/>
            <a:ext cx="13418233" cy="2088326"/>
          </a:xfrm>
          <a:custGeom>
            <a:avLst/>
            <a:gdLst/>
            <a:ahLst/>
            <a:cxnLst/>
            <a:rect l="l" t="t" r="r" b="b"/>
            <a:pathLst>
              <a:path w="18229847" h="2693429">
                <a:moveTo>
                  <a:pt x="18229847" y="2693429"/>
                </a:moveTo>
                <a:lnTo>
                  <a:pt x="0" y="2693429"/>
                </a:lnTo>
                <a:lnTo>
                  <a:pt x="0" y="0"/>
                </a:lnTo>
                <a:lnTo>
                  <a:pt x="18229847" y="0"/>
                </a:lnTo>
                <a:lnTo>
                  <a:pt x="18229847" y="2693429"/>
                </a:lnTo>
                <a:close/>
              </a:path>
            </a:pathLst>
          </a:custGeom>
          <a:blipFill>
            <a:blip r:embed="rId2"/>
            <a:stretch>
              <a:fillRect t="-6158" b="-732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AutoShape 3"/>
          <p:cNvSpPr/>
          <p:nvPr/>
        </p:nvSpPr>
        <p:spPr>
          <a:xfrm flipH="1" flipV="1">
            <a:off x="3644678" y="-41290"/>
            <a:ext cx="0" cy="1036958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 flipH="1" flipV="1">
            <a:off x="18066435" y="-17445"/>
            <a:ext cx="40289" cy="10281658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 dirty="0"/>
          </a:p>
        </p:txBody>
      </p:sp>
      <p:sp>
        <p:nvSpPr>
          <p:cNvPr id="5" name="AutoShape 5"/>
          <p:cNvSpPr/>
          <p:nvPr/>
        </p:nvSpPr>
        <p:spPr>
          <a:xfrm>
            <a:off x="4614599" y="1830223"/>
            <a:ext cx="13418229" cy="3212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 dirty="0"/>
          </a:p>
        </p:txBody>
      </p:sp>
      <p:sp>
        <p:nvSpPr>
          <p:cNvPr id="6" name="AutoShape 6"/>
          <p:cNvSpPr/>
          <p:nvPr/>
        </p:nvSpPr>
        <p:spPr>
          <a:xfrm flipV="1">
            <a:off x="3639915" y="79903"/>
            <a:ext cx="14648085" cy="3212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Freeform 7"/>
          <p:cNvSpPr/>
          <p:nvPr/>
        </p:nvSpPr>
        <p:spPr>
          <a:xfrm>
            <a:off x="-48174" y="5342"/>
            <a:ext cx="4673284" cy="10281658"/>
          </a:xfrm>
          <a:custGeom>
            <a:avLst/>
            <a:gdLst/>
            <a:ahLst/>
            <a:cxnLst/>
            <a:rect l="l" t="t" r="r" b="b"/>
            <a:pathLst>
              <a:path w="4421032" h="10671013">
                <a:moveTo>
                  <a:pt x="0" y="0"/>
                </a:moveTo>
                <a:lnTo>
                  <a:pt x="4421031" y="0"/>
                </a:lnTo>
                <a:lnTo>
                  <a:pt x="4421031" y="10671013"/>
                </a:lnTo>
                <a:lnTo>
                  <a:pt x="0" y="10671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10" r="-47202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0" name="TextBox 10"/>
          <p:cNvSpPr txBox="1"/>
          <p:nvPr/>
        </p:nvSpPr>
        <p:spPr>
          <a:xfrm>
            <a:off x="4868665" y="112030"/>
            <a:ext cx="12846997" cy="173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ru-UA" sz="25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ІII Всеукраїнська науково-практична конференція «Освітньо-наукові інновації у сфері біології, збереження здоров’я людини та психосоціальної і фізичної реабілітації</a:t>
            </a:r>
            <a:r>
              <a:rPr lang="ru-UA" sz="25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500" b="1" i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uk-UA" sz="25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Рівненський державний гуманітарний університет </a:t>
            </a:r>
          </a:p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ru-UA" sz="25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(15</a:t>
            </a:r>
            <a:r>
              <a:rPr lang="uk-UA" sz="25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UA" sz="25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11.2024 р., м. Рівне)</a:t>
            </a:r>
            <a:endParaRPr lang="ru-UA" sz="2500" b="1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8E44B-7717-C8AA-B329-06F31E2ED758}"/>
              </a:ext>
            </a:extLst>
          </p:cNvPr>
          <p:cNvSpPr txBox="1"/>
          <p:nvPr/>
        </p:nvSpPr>
        <p:spPr>
          <a:xfrm>
            <a:off x="4539449" y="1798696"/>
            <a:ext cx="8721112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Олеся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Красненко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організації навчання учнів із особливими освітніми потребами  в умовах війни.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 Савич.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завдання асистента вчителя в класі з інклюзивним навчанням в умовах війни.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</a:t>
            </a:r>
            <a:r>
              <a:rPr lang="uk-UA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Вирич</a:t>
            </a:r>
            <a:r>
              <a:rPr lang="uk-UA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 збереження ментального здоров’я в учнів початкової школи в умовах війни</a:t>
            </a:r>
            <a:r>
              <a:rPr lang="ru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Марина Мартинюк.</a:t>
            </a:r>
            <a:r>
              <a:rPr lang="uk-UA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 майбутнього педагога до роботи в умовах інклюзивної освіти</a:t>
            </a:r>
            <a:r>
              <a:rPr lang="uk-UA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Олена Босак.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інноваційної педагогічної діяльності сучасного вчителя початкової школи в умовах війни.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Інна Герасимчук.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Нові виклики соціально-педагогічної реабілітації в навчально-реабілітаційних центрах України.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Огієвич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Психолого-педагогічні особливості навчання молодшого школяра із порушенням мовлення в освітньому просторі початкової школи.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Устич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адаптації молодших школярів із особливими освітніми потребами до навчання в умовах війни.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Дарина Хомич.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організації навчання учнів з порушеннями слуху в початковій школі.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Іванна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Томилович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Педагогічні умови організації  інклюзивного середовища у ЗЗСО.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F722D-D579-35D9-3F97-D5EACC00E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6399" y="2661025"/>
            <a:ext cx="5155837" cy="75460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99999">
            <a:off x="9696310" y="1686944"/>
            <a:ext cx="10268574" cy="6931537"/>
          </a:xfrm>
          <a:custGeom>
            <a:avLst/>
            <a:gdLst/>
            <a:ahLst/>
            <a:cxnLst/>
            <a:rect l="l" t="t" r="r" b="b"/>
            <a:pathLst>
              <a:path w="9206505" h="6931537">
                <a:moveTo>
                  <a:pt x="0" y="0"/>
                </a:moveTo>
                <a:lnTo>
                  <a:pt x="9206505" y="0"/>
                </a:lnTo>
                <a:lnTo>
                  <a:pt x="9206505" y="6931537"/>
                </a:lnTo>
                <a:lnTo>
                  <a:pt x="0" y="6931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56" t="-12814" r="-2711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40896" y="18422"/>
            <a:ext cx="18255471" cy="3920507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3"/>
                </a:lnTo>
                <a:lnTo>
                  <a:pt x="0" y="2633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144" b="-85563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5" name="AutoShape 5"/>
          <p:cNvSpPr/>
          <p:nvPr/>
        </p:nvSpPr>
        <p:spPr>
          <a:xfrm flipH="1" flipV="1">
            <a:off x="457200" y="0"/>
            <a:ext cx="4763" cy="1026857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AutoShape 6"/>
          <p:cNvSpPr/>
          <p:nvPr/>
        </p:nvSpPr>
        <p:spPr>
          <a:xfrm>
            <a:off x="0" y="3314700"/>
            <a:ext cx="18206208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Freeform 7"/>
          <p:cNvSpPr/>
          <p:nvPr/>
        </p:nvSpPr>
        <p:spPr>
          <a:xfrm rot="-2427929">
            <a:off x="11297391" y="2117548"/>
            <a:ext cx="8728977" cy="6131899"/>
          </a:xfrm>
          <a:custGeom>
            <a:avLst/>
            <a:gdLst/>
            <a:ahLst/>
            <a:cxnLst/>
            <a:rect l="l" t="t" r="r" b="b"/>
            <a:pathLst>
              <a:path w="8525330" h="5842790">
                <a:moveTo>
                  <a:pt x="0" y="0"/>
                </a:moveTo>
                <a:lnTo>
                  <a:pt x="8525331" y="0"/>
                </a:lnTo>
                <a:lnTo>
                  <a:pt x="8525331" y="5842790"/>
                </a:lnTo>
                <a:lnTo>
                  <a:pt x="0" y="5842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814" r="-2468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F8976-BF15-97A7-80DC-33CAA262320D}"/>
              </a:ext>
            </a:extLst>
          </p:cNvPr>
          <p:cNvSpPr txBox="1"/>
          <p:nvPr/>
        </p:nvSpPr>
        <p:spPr>
          <a:xfrm>
            <a:off x="4637808" y="579889"/>
            <a:ext cx="132691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200" b="0" i="0" dirty="0">
                <a:solidFill>
                  <a:srgbClr val="62626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жовтні-листопаді 2024 р. учасники гуртка взяли у</a:t>
            </a:r>
            <a:r>
              <a:rPr lang="uk-UA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часть у тренінгу «Батьківство без стресу» в рамках </a:t>
            </a:r>
            <a:r>
              <a:rPr lang="uk-UA" sz="3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«ПОРУЧ» за підтримки Міністерства освіти і науки України, Дитячого фонду ООН (</a:t>
            </a:r>
            <a:r>
              <a:rPr lang="en-GB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UNICEF), </a:t>
            </a:r>
            <a:r>
              <a:rPr lang="uk-UA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 інституту </a:t>
            </a:r>
            <a:r>
              <a:rPr lang="uk-UA" sz="3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когнітивно</a:t>
            </a:r>
            <a:r>
              <a:rPr lang="uk-UA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-поведінкової терапії та ГО «ВГЦ «Волонтер». Модератор тренінгів, психолог </a:t>
            </a:r>
            <a:r>
              <a:rPr lang="uk-UA" sz="3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Світлана </a:t>
            </a:r>
            <a:r>
              <a:rPr lang="uk-UA" sz="3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Чергейко</a:t>
            </a:r>
            <a:r>
              <a:rPr lang="uk-UA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1615" r="9091" b="10606"/>
          <a:stretch/>
        </p:blipFill>
        <p:spPr>
          <a:xfrm>
            <a:off x="91123" y="409177"/>
            <a:ext cx="4565810" cy="31389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7FCD73-F4B8-4C6D-B729-DFDD9764A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96" y="3158793"/>
            <a:ext cx="10147571" cy="72786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68A024-CFA6-4219-BB54-36EE36E53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5" y="3968784"/>
            <a:ext cx="8835239" cy="496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60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99999">
            <a:off x="9696310" y="1686944"/>
            <a:ext cx="10268574" cy="6931537"/>
          </a:xfrm>
          <a:custGeom>
            <a:avLst/>
            <a:gdLst/>
            <a:ahLst/>
            <a:cxnLst/>
            <a:rect l="l" t="t" r="r" b="b"/>
            <a:pathLst>
              <a:path w="9206505" h="6931537">
                <a:moveTo>
                  <a:pt x="0" y="0"/>
                </a:moveTo>
                <a:lnTo>
                  <a:pt x="9206505" y="0"/>
                </a:lnTo>
                <a:lnTo>
                  <a:pt x="9206505" y="6931537"/>
                </a:lnTo>
                <a:lnTo>
                  <a:pt x="0" y="6931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56" t="-12814" r="-2711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40896" y="-43147"/>
            <a:ext cx="18255471" cy="5734678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3"/>
                </a:lnTo>
                <a:lnTo>
                  <a:pt x="0" y="2633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144" b="-85563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5" name="AutoShape 5"/>
          <p:cNvSpPr/>
          <p:nvPr/>
        </p:nvSpPr>
        <p:spPr>
          <a:xfrm flipH="1" flipV="1">
            <a:off x="241904" y="18423"/>
            <a:ext cx="4763" cy="1026857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AutoShape 6"/>
          <p:cNvSpPr/>
          <p:nvPr/>
        </p:nvSpPr>
        <p:spPr>
          <a:xfrm>
            <a:off x="40896" y="5691531"/>
            <a:ext cx="18206208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Freeform 7"/>
          <p:cNvSpPr/>
          <p:nvPr/>
        </p:nvSpPr>
        <p:spPr>
          <a:xfrm rot="-2427929">
            <a:off x="11297391" y="2117548"/>
            <a:ext cx="8728977" cy="6131899"/>
          </a:xfrm>
          <a:custGeom>
            <a:avLst/>
            <a:gdLst/>
            <a:ahLst/>
            <a:cxnLst/>
            <a:rect l="l" t="t" r="r" b="b"/>
            <a:pathLst>
              <a:path w="8525330" h="5842790">
                <a:moveTo>
                  <a:pt x="0" y="0"/>
                </a:moveTo>
                <a:lnTo>
                  <a:pt x="8525331" y="0"/>
                </a:lnTo>
                <a:lnTo>
                  <a:pt x="8525331" y="5842790"/>
                </a:lnTo>
                <a:lnTo>
                  <a:pt x="0" y="5842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814" r="-2468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F8976-BF15-97A7-80DC-33CAA262320D}"/>
              </a:ext>
            </a:extLst>
          </p:cNvPr>
          <p:cNvSpPr txBox="1"/>
          <p:nvPr/>
        </p:nvSpPr>
        <p:spPr>
          <a:xfrm>
            <a:off x="302630" y="115804"/>
            <a:ext cx="1774900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Програма тренінгу включала 6 занять. Тематика зустрічей: «Цінність батьківства», «Особливості розвитку та появи вікових криз», «Управління стресом», «Як стабілізувати себе та як допомогти дитині, яка перебуває у стресі?», «Мова прийняття», «Ресурси позитивного батьківства».</a:t>
            </a:r>
          </a:p>
          <a:p>
            <a:pPr algn="just"/>
            <a:r>
              <a:rPr lang="uk-UA" sz="24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Під час тренінгів відбулося знайомство учасників, прийняття правил групи; переглядали відеоролики, </a:t>
            </a:r>
            <a:r>
              <a:rPr lang="uk-UA" sz="2400" b="0" i="0" dirty="0" err="1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пропрацьовували</a:t>
            </a:r>
            <a:r>
              <a:rPr lang="uk-UA" sz="24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 практичні техніки, ділилися спогадами, висували власні ідеї, робили висновки тощо. Зокрема, отримали цікаву і корисну інформацію із зазначених тем, ознайомилися з теорією прихильності Джона </a:t>
            </a:r>
            <a:r>
              <a:rPr lang="uk-UA" sz="2400" b="0" i="0" dirty="0" err="1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Боулбі</a:t>
            </a:r>
            <a:r>
              <a:rPr lang="uk-UA" sz="24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, з оздоровчою методикою «Ключ»; пропрацювали вправи «Антистресове дихання», «Сила слів прийняття», техніку заземлення «5, 4, 3, 2, 1»,  тощо; розробляли стратегії побудови стосунків; пройшли «Кроки подолання стресових ситуацій», ознайомилися зі способами налагодження контакту з дітьми; отримали покликання, якщо комусь потрібна індивідуальна консультація від спеціалістів «Поруч» та ін.</a:t>
            </a:r>
          </a:p>
          <a:p>
            <a:pPr algn="just"/>
            <a:r>
              <a:rPr lang="uk-UA" sz="24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Тренінг проходив у теплій атмосфері, учасники плідно працювали, активно ділилися враженнями, виконували завдання тренера. За підсумками тренінгу учасники отримали сертифікати.</a:t>
            </a:r>
          </a:p>
          <a:p>
            <a:pPr algn="just"/>
            <a:r>
              <a:rPr lang="uk-UA" sz="24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Тематика тренінгу цінна як для педагогів та батьків у роботі з дітьми, так і для особистого самовдосконалення, збереження власного ресурсу, подолання стресу тощо.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23D839-4036-4888-B92A-A0ECBB1AA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" y="5682727"/>
            <a:ext cx="6571386" cy="36964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1192B3-F4AD-4BE3-AD41-09D2794532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55" y="5691530"/>
            <a:ext cx="7695581" cy="43287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EBD2A5-F165-46B3-8E42-C422FF80A6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65" y="6596033"/>
            <a:ext cx="6997064" cy="39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8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ECFD63-14A5-4C2C-B6DE-4D7762B81116}"/>
              </a:ext>
            </a:extLst>
          </p:cNvPr>
          <p:cNvSpPr txBox="1"/>
          <p:nvPr/>
        </p:nvSpPr>
        <p:spPr>
          <a:xfrm>
            <a:off x="1143000" y="2198120"/>
            <a:ext cx="1600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9705" lvl="0" algn="just">
              <a:spcAft>
                <a:spcPts val="0"/>
              </a:spcAft>
            </a:pPr>
            <a:r>
              <a:rPr lang="uk-UA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Олеся КРАСНЕНКО </a:t>
            </a:r>
            <a:r>
              <a:rPr lang="uk-UA" sz="32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та Оксана ТРЕТЯК</a:t>
            </a:r>
            <a:r>
              <a:rPr lang="uk-UA" sz="3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брали участь в </a:t>
            </a:r>
            <a:r>
              <a:rPr lang="ru-RU" sz="3200" b="0" i="0" dirty="0" err="1">
                <a:solidFill>
                  <a:srgbClr val="002060"/>
                </a:solidFill>
                <a:effectLst/>
                <a:latin typeface="+mj-lt"/>
              </a:rPr>
              <a:t>афілійованій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+mj-lt"/>
              </a:rPr>
              <a:t> (не)</a:t>
            </a:r>
            <a:r>
              <a:rPr lang="ru-RU" sz="3200" b="0" i="0" dirty="0" err="1">
                <a:solidFill>
                  <a:srgbClr val="002060"/>
                </a:solidFill>
                <a:effectLst/>
                <a:latin typeface="+mj-lt"/>
              </a:rPr>
              <a:t>конференції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ru-RU" sz="3200" b="0" i="0" dirty="0" err="1">
                <a:solidFill>
                  <a:srgbClr val="002060"/>
                </a:solidFill>
                <a:effectLst/>
                <a:latin typeface="+mj-lt"/>
              </a:rPr>
              <a:t>міні-EdCamp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+mj-lt"/>
              </a:rPr>
              <a:t> RIVNE 2025 «Партнерство в </a:t>
            </a:r>
            <a:r>
              <a:rPr lang="ru-RU" sz="3200" b="0" i="0" dirty="0" err="1">
                <a:solidFill>
                  <a:srgbClr val="002060"/>
                </a:solidFill>
                <a:effectLst/>
                <a:latin typeface="+mj-lt"/>
              </a:rPr>
              <a:t>освіті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+mj-lt"/>
              </a:rPr>
              <a:t> (не) без </a:t>
            </a:r>
            <a:r>
              <a:rPr lang="ru-RU" sz="3200" b="0" i="0" dirty="0" err="1">
                <a:solidFill>
                  <a:srgbClr val="002060"/>
                </a:solidFill>
                <a:effectLst/>
                <a:latin typeface="+mj-lt"/>
              </a:rPr>
              <a:t>обмежень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+mj-lt"/>
              </a:rPr>
              <a:t>», </a:t>
            </a:r>
            <a:r>
              <a:rPr lang="ru-RU" sz="3200" b="0" i="0" dirty="0" err="1">
                <a:solidFill>
                  <a:srgbClr val="002060"/>
                </a:solidFill>
                <a:effectLst/>
                <a:latin typeface="+mj-lt"/>
              </a:rPr>
              <a:t>що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+mj-lt"/>
              </a:rPr>
              <a:t> проходила на </a:t>
            </a:r>
            <a:r>
              <a:rPr lang="ru-RU" sz="3200" b="0" i="0" dirty="0" err="1">
                <a:solidFill>
                  <a:srgbClr val="002060"/>
                </a:solidFill>
                <a:effectLst/>
                <a:latin typeface="+mj-lt"/>
              </a:rPr>
              <a:t>базі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ru-RU" sz="3200" b="0" i="0" dirty="0" err="1">
                <a:solidFill>
                  <a:srgbClr val="002060"/>
                </a:solidFill>
                <a:effectLst/>
                <a:latin typeface="+mj-lt"/>
              </a:rPr>
              <a:t>Рівненської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ru-RU" sz="3200" b="0" i="0" dirty="0" err="1">
                <a:solidFill>
                  <a:srgbClr val="002060"/>
                </a:solidFill>
                <a:effectLst/>
                <a:latin typeface="+mj-lt"/>
              </a:rPr>
              <a:t>гімназії</a:t>
            </a:r>
            <a:r>
              <a:rPr lang="ru-RU" sz="3200" b="0" i="0" dirty="0">
                <a:solidFill>
                  <a:srgbClr val="002060"/>
                </a:solidFill>
                <a:effectLst/>
                <a:latin typeface="+mj-lt"/>
              </a:rPr>
              <a:t> 24.</a:t>
            </a:r>
            <a:endParaRPr lang="ru-RU" sz="32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28E4A53-D9A9-4CEE-A91E-50DEFD1E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1500"/>
            <a:ext cx="17221200" cy="1713877"/>
          </a:xfrm>
        </p:spPr>
        <p:txBody>
          <a:bodyPr>
            <a:normAutofit fontScale="90000"/>
          </a:bodyPr>
          <a:lstStyle/>
          <a:p>
            <a:r>
              <a:rPr lang="ru-RU" b="1" i="0" cap="all" dirty="0">
                <a:solidFill>
                  <a:srgbClr val="002060"/>
                </a:solidFill>
                <a:effectLst/>
              </a:rPr>
              <a:t>Участь у </a:t>
            </a:r>
            <a:r>
              <a:rPr lang="ru-RU" b="1" i="0" cap="all" dirty="0" err="1">
                <a:solidFill>
                  <a:srgbClr val="002060"/>
                </a:solidFill>
                <a:effectLst/>
              </a:rPr>
              <a:t>афілійованій</a:t>
            </a:r>
            <a:r>
              <a:rPr lang="ru-RU" b="1" i="0" cap="all" dirty="0">
                <a:solidFill>
                  <a:srgbClr val="002060"/>
                </a:solidFill>
                <a:effectLst/>
              </a:rPr>
              <a:t> (не)</a:t>
            </a:r>
            <a:r>
              <a:rPr lang="ru-RU" b="1" i="0" cap="all" dirty="0" err="1">
                <a:solidFill>
                  <a:srgbClr val="002060"/>
                </a:solidFill>
                <a:effectLst/>
              </a:rPr>
              <a:t>конференції</a:t>
            </a:r>
            <a:r>
              <a:rPr lang="ru-RU" b="1" i="0" cap="all" dirty="0">
                <a:solidFill>
                  <a:srgbClr val="002060"/>
                </a:solidFill>
                <a:effectLst/>
              </a:rPr>
              <a:t> </a:t>
            </a:r>
            <a:r>
              <a:rPr lang="ru-RU" b="1" i="0" cap="all" dirty="0" err="1">
                <a:solidFill>
                  <a:srgbClr val="002060"/>
                </a:solidFill>
                <a:effectLst/>
              </a:rPr>
              <a:t>міні-EdCamp</a:t>
            </a:r>
            <a:r>
              <a:rPr lang="ru-RU" b="1" i="0" cap="all" dirty="0">
                <a:solidFill>
                  <a:srgbClr val="002060"/>
                </a:solidFill>
                <a:effectLst/>
              </a:rPr>
              <a:t> RIVNE 2025 «Партнерство в </a:t>
            </a:r>
            <a:r>
              <a:rPr lang="ru-RU" b="1" i="0" cap="all" dirty="0" err="1">
                <a:solidFill>
                  <a:srgbClr val="002060"/>
                </a:solidFill>
                <a:effectLst/>
              </a:rPr>
              <a:t>освіті</a:t>
            </a:r>
            <a:r>
              <a:rPr lang="ru-RU" b="1" i="0" cap="all" dirty="0">
                <a:solidFill>
                  <a:srgbClr val="002060"/>
                </a:solidFill>
                <a:effectLst/>
              </a:rPr>
              <a:t> (не) без </a:t>
            </a:r>
            <a:r>
              <a:rPr lang="ru-RU" b="1" i="0" cap="all" dirty="0" err="1">
                <a:solidFill>
                  <a:srgbClr val="002060"/>
                </a:solidFill>
                <a:effectLst/>
              </a:rPr>
              <a:t>обмежень</a:t>
            </a:r>
            <a:r>
              <a:rPr lang="ru-RU" b="1" i="0" cap="all" dirty="0">
                <a:solidFill>
                  <a:srgbClr val="002060"/>
                </a:solidFill>
                <a:effectLst/>
              </a:rPr>
              <a:t>»</a:t>
            </a:r>
            <a:br>
              <a:rPr lang="ru-RU" b="1" i="0" cap="all" dirty="0">
                <a:solidFill>
                  <a:srgbClr val="002060"/>
                </a:solidFill>
                <a:effectLst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EC21A24-27BE-4DF8-BAD6-9BB023980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25035"/>
            <a:ext cx="7567285" cy="5675464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B58F52-05E7-4E17-9A17-A151DEBFB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5" r="371"/>
          <a:stretch/>
        </p:blipFill>
        <p:spPr>
          <a:xfrm>
            <a:off x="8001000" y="4040036"/>
            <a:ext cx="9906000" cy="60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33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766" y="190500"/>
            <a:ext cx="18288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" name="AutoShape 3"/>
          <p:cNvSpPr/>
          <p:nvPr/>
        </p:nvSpPr>
        <p:spPr>
          <a:xfrm>
            <a:off x="-18394" y="1298846"/>
            <a:ext cx="18261093" cy="2530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214806" y="1380968"/>
            <a:ext cx="17798368" cy="3855013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44" b="-85563"/>
            </a:stretch>
          </a:blipFill>
        </p:spPr>
        <p:txBody>
          <a:bodyPr/>
          <a:lstStyle/>
          <a:p>
            <a:pPr marL="34290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uk-UA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Босак О.І. </a:t>
            </a:r>
            <a:r>
              <a:rPr lang="en-GB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5th International scientific and practical conference “Science in the modern world: innovations and challenges”/ January 23-25, 2025. Toronto, Canada. 2025. </a:t>
            </a:r>
            <a:endParaRPr lang="ru-UA" sz="240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Савич Н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.The 3rd International Scientific and Practical Conference «Evolving Science: Theories, Discoveries and Practical Outcomes»/ February 3-5, 2025. Zurich, Switzerland. </a:t>
            </a:r>
            <a:endParaRPr lang="uk-UA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Устич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2nd International Scientific and Practical Conference “Global Trends in the Development of Information Technology and Science”. February 5-7, 2025. Stockholm, Sweden. </a:t>
            </a:r>
            <a:endParaRPr lang="uk-UA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Красненко О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7th International scientific and practical conference “Scientific achievements of contemporary society”/ February 6-8, 2025. London, United Kingdom. 2025. 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Огієвич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2nd International Scientific and Practical Conference </a:t>
            </a:r>
            <a:r>
              <a:rPr lang="en-GB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GB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Modern Trends in the Development of Economy, Technology and Industry».</a:t>
            </a:r>
            <a:r>
              <a:rPr lang="en-GB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February 12-14, 2025. Toronto, Canada. </a:t>
            </a:r>
            <a:endParaRPr lang="ru-UA" sz="240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2700000">
            <a:off x="1166111" y="-2250544"/>
            <a:ext cx="6800945" cy="7420923"/>
          </a:xfrm>
          <a:custGeom>
            <a:avLst/>
            <a:gdLst/>
            <a:ahLst/>
            <a:cxnLst/>
            <a:rect l="l" t="t" r="r" b="b"/>
            <a:pathLst>
              <a:path w="6800945" h="7420923">
                <a:moveTo>
                  <a:pt x="0" y="0"/>
                </a:moveTo>
                <a:lnTo>
                  <a:pt x="6800945" y="0"/>
                </a:lnTo>
                <a:lnTo>
                  <a:pt x="6800945" y="7420923"/>
                </a:lnTo>
                <a:lnTo>
                  <a:pt x="0" y="742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602" b="-9844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7" name="Freeform 7"/>
          <p:cNvSpPr/>
          <p:nvPr/>
        </p:nvSpPr>
        <p:spPr>
          <a:xfrm>
            <a:off x="16703696" y="6766041"/>
            <a:ext cx="1532509" cy="3520959"/>
          </a:xfrm>
          <a:custGeom>
            <a:avLst/>
            <a:gdLst/>
            <a:ahLst/>
            <a:cxnLst/>
            <a:rect l="l" t="t" r="r" b="b"/>
            <a:pathLst>
              <a:path w="2272510" h="4114447">
                <a:moveTo>
                  <a:pt x="0" y="0"/>
                </a:moveTo>
                <a:lnTo>
                  <a:pt x="2272509" y="0"/>
                </a:lnTo>
                <a:lnTo>
                  <a:pt x="2272509" y="4114447"/>
                </a:lnTo>
                <a:lnTo>
                  <a:pt x="0" y="4114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485" t="-6493" r="-658430" b="-1878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8" name="TextBox 8"/>
          <p:cNvSpPr txBox="1"/>
          <p:nvPr/>
        </p:nvSpPr>
        <p:spPr>
          <a:xfrm>
            <a:off x="9522053" y="5934884"/>
            <a:ext cx="831789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/>
          </a:p>
          <a:p>
            <a:pPr algn="ctr">
              <a:lnSpc>
                <a:spcPts val="3359"/>
              </a:lnSpc>
            </a:pPr>
            <a:r>
              <a:rPr lang="en-US" sz="2399" spc="45">
                <a:solidFill>
                  <a:srgbClr val="202020"/>
                </a:solidFill>
                <a:latin typeface="Roca Two Thin"/>
              </a:rPr>
              <a:t>. </a:t>
            </a:r>
          </a:p>
        </p:txBody>
      </p:sp>
      <p:sp>
        <p:nvSpPr>
          <p:cNvPr id="12" name="Freeform 12"/>
          <p:cNvSpPr/>
          <p:nvPr/>
        </p:nvSpPr>
        <p:spPr>
          <a:xfrm rot="2700000" flipH="1">
            <a:off x="10261145" y="-334358"/>
            <a:ext cx="6336516" cy="6914156"/>
          </a:xfrm>
          <a:custGeom>
            <a:avLst/>
            <a:gdLst/>
            <a:ahLst/>
            <a:cxnLst/>
            <a:rect l="l" t="t" r="r" b="b"/>
            <a:pathLst>
              <a:path w="6336516" h="6914156">
                <a:moveTo>
                  <a:pt x="6336515" y="0"/>
                </a:moveTo>
                <a:lnTo>
                  <a:pt x="0" y="0"/>
                </a:lnTo>
                <a:lnTo>
                  <a:pt x="0" y="6914156"/>
                </a:lnTo>
                <a:lnTo>
                  <a:pt x="6336515" y="6914156"/>
                </a:lnTo>
                <a:lnTo>
                  <a:pt x="6336515" y="0"/>
                </a:lnTo>
                <a:close/>
              </a:path>
            </a:pathLst>
          </a:custGeom>
          <a:blipFill>
            <a:blip r:embed="rId3">
              <a:alphaModFix amt="4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602" b="-9844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4" name="Freeform 14"/>
          <p:cNvSpPr/>
          <p:nvPr/>
        </p:nvSpPr>
        <p:spPr>
          <a:xfrm>
            <a:off x="-43702" y="6790003"/>
            <a:ext cx="1644079" cy="3496996"/>
          </a:xfrm>
          <a:custGeom>
            <a:avLst/>
            <a:gdLst/>
            <a:ahLst/>
            <a:cxnLst/>
            <a:rect l="l" t="t" r="r" b="b"/>
            <a:pathLst>
              <a:path w="4487870" h="4114447">
                <a:moveTo>
                  <a:pt x="0" y="0"/>
                </a:moveTo>
                <a:lnTo>
                  <a:pt x="4487869" y="0"/>
                </a:lnTo>
                <a:lnTo>
                  <a:pt x="4487869" y="4114447"/>
                </a:lnTo>
                <a:lnTo>
                  <a:pt x="0" y="4114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93" r="-333407" b="-1878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6" name="AutoShape 16"/>
          <p:cNvSpPr/>
          <p:nvPr/>
        </p:nvSpPr>
        <p:spPr>
          <a:xfrm flipV="1">
            <a:off x="79631" y="1315787"/>
            <a:ext cx="54331" cy="9028442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17" name="AutoShape 17"/>
          <p:cNvSpPr/>
          <p:nvPr/>
        </p:nvSpPr>
        <p:spPr>
          <a:xfrm flipV="1">
            <a:off x="18124688" y="1339966"/>
            <a:ext cx="93123" cy="885222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EFDBB79-3D18-4F8B-D8C7-D2C9CBB42389}"/>
              </a:ext>
            </a:extLst>
          </p:cNvPr>
          <p:cNvSpPr txBox="1"/>
          <p:nvPr/>
        </p:nvSpPr>
        <p:spPr>
          <a:xfrm>
            <a:off x="463212" y="193177"/>
            <a:ext cx="17754600" cy="1087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uk-UA" sz="32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вищої освіти освітнього рівня «магістр» спеціальності 011 Освітні, педагогічні науки та </a:t>
            </a:r>
          </a:p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uk-UA" sz="32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013 Початкова освіта брали участь у міжнародних конференціях</a:t>
            </a:r>
            <a:endParaRPr lang="uk-UA" sz="2000" spc="-9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301CC0-9117-6311-CC28-8DD394C9C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5" y="6908535"/>
            <a:ext cx="4872932" cy="3373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F8914-B93C-DC11-2E10-DABD88301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417" y="5296987"/>
            <a:ext cx="4140674" cy="2927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69BBA4-96C7-8399-546E-969655D80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6672" y="7262758"/>
            <a:ext cx="4230493" cy="2928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D5DE22-6749-0EE2-52B2-8951486AD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114" y="5259212"/>
            <a:ext cx="4783564" cy="3381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90E55A-18B7-7634-9931-E37E1DE057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5777" y="7085161"/>
            <a:ext cx="4520303" cy="31956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057F339-4342-A88F-A586-00697F3CE43B}"/>
              </a:ext>
            </a:extLst>
          </p:cNvPr>
          <p:cNvSpPr/>
          <p:nvPr/>
        </p:nvSpPr>
        <p:spPr>
          <a:xfrm>
            <a:off x="0" y="-6235"/>
            <a:ext cx="18288309" cy="2790528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44" b="-8556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56ADF55-3282-CA8B-F1CD-2340EBE78FE8}"/>
              </a:ext>
            </a:extLst>
          </p:cNvPr>
          <p:cNvSpPr/>
          <p:nvPr/>
        </p:nvSpPr>
        <p:spPr>
          <a:xfrm rot="-5400000">
            <a:off x="10406665" y="2362198"/>
            <a:ext cx="10200071" cy="5562601"/>
          </a:xfrm>
          <a:custGeom>
            <a:avLst/>
            <a:gdLst/>
            <a:ahLst/>
            <a:cxnLst/>
            <a:rect l="l" t="t" r="r" b="b"/>
            <a:pathLst>
              <a:path w="6917756" h="4495167">
                <a:moveTo>
                  <a:pt x="0" y="0"/>
                </a:moveTo>
                <a:lnTo>
                  <a:pt x="6917756" y="0"/>
                </a:lnTo>
                <a:lnTo>
                  <a:pt x="6917756" y="4495167"/>
                </a:lnTo>
                <a:lnTo>
                  <a:pt x="0" y="4495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61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9ED082E0-E3BB-A55F-B966-259A88265159}"/>
              </a:ext>
            </a:extLst>
          </p:cNvPr>
          <p:cNvSpPr/>
          <p:nvPr/>
        </p:nvSpPr>
        <p:spPr>
          <a:xfrm flipV="1">
            <a:off x="-23553" y="10226216"/>
            <a:ext cx="18288000" cy="988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1E75CAA5-60DF-AA93-15A9-D641199FD67B}"/>
              </a:ext>
            </a:extLst>
          </p:cNvPr>
          <p:cNvSpPr/>
          <p:nvPr/>
        </p:nvSpPr>
        <p:spPr>
          <a:xfrm flipV="1">
            <a:off x="6934" y="2796400"/>
            <a:ext cx="18288000" cy="988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6B0F9E1-AD30-1ED9-9EEA-4D3D3E3D4979}"/>
              </a:ext>
            </a:extLst>
          </p:cNvPr>
          <p:cNvSpPr txBox="1"/>
          <p:nvPr/>
        </p:nvSpPr>
        <p:spPr>
          <a:xfrm>
            <a:off x="228600" y="193177"/>
            <a:ext cx="17907000" cy="5788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uk-UA" sz="2100" b="1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вищої освіти освітнього рівня «магістр» спеціальності 011 Освітні, педагогічні науки та 013 Початкова освіта опублікували статті у міжнародних виданнях:</a:t>
            </a:r>
          </a:p>
          <a:p>
            <a:pPr marL="342900" lvl="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uk-UA" sz="21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Синьчук</a:t>
            </a:r>
            <a:r>
              <a:rPr lang="uk-UA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О.М., </a:t>
            </a:r>
            <a:r>
              <a:rPr lang="uk-UA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Босак О.І. Готовність сучасного педагога до інноваційної педагогічної діяльності як наукова проблема</a:t>
            </a:r>
            <a:r>
              <a:rPr lang="uk-UA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// 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Science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modern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world</a:t>
            </a:r>
            <a:r>
              <a:rPr lang="uk-UA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innovations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challenges</a:t>
            </a:r>
            <a:r>
              <a:rPr lang="uk-UA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Proceedings of the 5th International scientific and practical conference. Perfect Publishing. Toronto, Canada. 2025. Pp. 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287-296. </a:t>
            </a:r>
            <a:endParaRPr lang="ru-UA" sz="2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ru-RU" sz="21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Синьчук</a:t>
            </a:r>
            <a:r>
              <a:rPr lang="ru-RU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en-US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Савич Н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// Collection of Scientific Papers with the Proceedings of </a:t>
            </a:r>
            <a:r>
              <a:rPr lang="ru-RU" sz="2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Інклюзивна</a:t>
            </a:r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компетентність</a:t>
            </a:r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 основа </a:t>
            </a:r>
            <a:r>
              <a:rPr lang="ru-RU" sz="2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професійної</a:t>
            </a:r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підготовки</a:t>
            </a:r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сучасного</a:t>
            </a:r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педагога в </a:t>
            </a:r>
            <a:r>
              <a:rPr lang="ru-RU" sz="2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закладі</a:t>
            </a:r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вищої</a:t>
            </a:r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3rd International Scientific and Practical Conference «Evolving Science: Theories, Discoveries and Practical Outcomes» (February 3-5, 2025. Zurich, Switzerland). European Open Science Space, 2025.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Рр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122-131. </a:t>
            </a:r>
            <a:endParaRPr lang="uk-UA" sz="2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ru-RU" sz="21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Синьчук</a:t>
            </a:r>
            <a:r>
              <a:rPr lang="ru-RU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en-US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en-US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Устич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Сутність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ефективної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інклюзивного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початковій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школі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// Collection of Scientific Papers “International Scientific Unity” with Proceedings of the 2nd International Scientific and Practical Conference “Global Trends in the Development of Information Technology and Science”. February 5-7, 2025. Stockholm, Sweden. Pp. 140-146. </a:t>
            </a:r>
            <a:endParaRPr lang="uk-UA" sz="2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Красненко О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</a:t>
            </a:r>
            <a:r>
              <a:rPr lang="en-US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Синьчук</a:t>
            </a:r>
            <a:r>
              <a:rPr lang="ru-RU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en-US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en-US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безпечного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освітнього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середовища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початковій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школі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важлива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потреба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сьогодення</a:t>
            </a:r>
            <a:r>
              <a:rPr lang="ru-RU" sz="21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Scientific achievements of contemporary society. Proceedings of the 7th International scientific and practical conference. </a:t>
            </a:r>
            <a:r>
              <a:rPr lang="en-US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Cognum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Publishing House. London, United Kingdom. 2025. Pp. 245-255. </a:t>
            </a:r>
            <a:endParaRPr lang="ru-UA" sz="2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186690" algn="l"/>
              </a:tabLst>
            </a:pP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Синьчук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Огієвич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інклюзивного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умовах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початкової</a:t>
            </a:r>
            <a:r>
              <a:rPr lang="ru-RU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// Modern Trends in the Development of Economy Technology and Industry: Collection of Scientific Papers "International Scientific Unity" with Proceedings of the 2nd International Scientific and Practical Conference. February 12-14, 2025. Toronto, Canada. </a:t>
            </a:r>
            <a:r>
              <a:rPr lang="ru-RU" sz="2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Рр</a:t>
            </a:r>
            <a:r>
              <a:rPr lang="en-US" sz="2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123-130. </a:t>
            </a:r>
            <a:endParaRPr lang="ru-UA" sz="2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74620" algn="l"/>
              </a:tabLst>
            </a:pPr>
            <a:endParaRPr lang="uk-UA" sz="3200" spc="-9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48F9DF-8A92-6269-7C21-A1C603DB6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1288"/>
            <a:ext cx="3772930" cy="4794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86A0E0-8A05-17AB-B24C-640C58CE1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690" y="5475748"/>
            <a:ext cx="4306820" cy="4811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62792-27ED-DE3E-A96E-0A805FA766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6248" y="5163874"/>
            <a:ext cx="4178353" cy="5123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40CF36-4F9B-709E-192F-A73C0D1763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2019" y="5449321"/>
            <a:ext cx="3993716" cy="4837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8DB12-5779-5B13-9379-D9EE557D37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2930" y="5479538"/>
            <a:ext cx="3672057" cy="48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6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FDBA2-4A59-394A-22A8-2EE098065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2" y="1094872"/>
            <a:ext cx="18235298" cy="9170504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186B6910-3BAC-744C-DF2B-CD7669EF54F2}"/>
              </a:ext>
            </a:extLst>
          </p:cNvPr>
          <p:cNvSpPr txBox="1"/>
          <p:nvPr/>
        </p:nvSpPr>
        <p:spPr>
          <a:xfrm>
            <a:off x="83594" y="152669"/>
            <a:ext cx="173736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анкетування </a:t>
            </a:r>
            <a:r>
              <a:rPr lang="uk-UA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Оленою Босак із кваліфікаційного дослідження на тему </a:t>
            </a:r>
          </a:p>
          <a:p>
            <a:pPr algn="ctr"/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«Підготовка майбутнього педагога до застосування інноваційних технологій навчання»</a:t>
            </a:r>
            <a:r>
              <a:rPr lang="uk-UA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2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67BAE8-D49B-C0BF-43E2-9FF509C7C27D}"/>
              </a:ext>
            </a:extLst>
          </p:cNvPr>
          <p:cNvSpPr txBox="1"/>
          <p:nvPr/>
        </p:nvSpPr>
        <p:spPr>
          <a:xfrm>
            <a:off x="0" y="266700"/>
            <a:ext cx="18288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анкетування </a:t>
            </a:r>
            <a:r>
              <a:rPr lang="uk-UA" sz="32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Наталією Савич із кваліфікаційного дослідження на тему </a:t>
            </a:r>
          </a:p>
          <a:p>
            <a:pPr algn="ctr"/>
            <a:r>
              <a:rPr lang="uk-UA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«Педагогічні умови формування інклюзивної компетентності майбутнього вчителя початкових класів»</a:t>
            </a:r>
            <a:endParaRPr lang="en-UA" sz="32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1" descr="Діаграма відповідей у Формах. Назва запитання: 1. Інклюзія – це: . Кількість відповідей: 14 відповідей.">
            <a:extLst>
              <a:ext uri="{FF2B5EF4-FFF2-40B4-BE49-F238E27FC236}">
                <a16:creationId xmlns:a16="http://schemas.microsoft.com/office/drawing/2014/main" id="{4675ACE6-0B53-9B01-5F22-0619AF309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" y="1257299"/>
            <a:ext cx="6464401" cy="307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2" descr="Діаграма відповідей у Формах. Назва запитання: 2. Переваги інклюзивної освіти... . Кількість відповідей: 14 відповідей.">
            <a:extLst>
              <a:ext uri="{FF2B5EF4-FFF2-40B4-BE49-F238E27FC236}">
                <a16:creationId xmlns:a16="http://schemas.microsoft.com/office/drawing/2014/main" id="{36BDBC74-97AC-F3A9-CBC2-7CCB12AFD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" y="4301653"/>
            <a:ext cx="6347222" cy="301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3" descr="Діаграма відповідей у Формах. Назва запитання: 3.  Особа з особливими освітніми потребами (ООП) - це . Кількість відповідей: 14 відповідей.">
            <a:extLst>
              <a:ext uri="{FF2B5EF4-FFF2-40B4-BE49-F238E27FC236}">
                <a16:creationId xmlns:a16="http://schemas.microsoft.com/office/drawing/2014/main" id="{5E91B3B3-4DE9-2E76-ED3D-40F6B1F184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31" y="1746189"/>
            <a:ext cx="6347685" cy="301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4" descr="Діаграма відповідей у Формах. Назва запитання: 4. Індивідуальна програма розвитку (ІПР) - це . Кількість відповідей: 14 відповідей.">
            <a:extLst>
              <a:ext uri="{FF2B5EF4-FFF2-40B4-BE49-F238E27FC236}">
                <a16:creationId xmlns:a16="http://schemas.microsoft.com/office/drawing/2014/main" id="{6EDFCA2D-8C92-900F-A76F-AB5DFD8BE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494" y="4570668"/>
            <a:ext cx="6398998" cy="304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5" descr="Діаграма відповідей у Формах. Назва запитання: 5. Індивідуальний навчальний план – . Кількість відповідей: 14 відповідей.">
            <a:extLst>
              <a:ext uri="{FF2B5EF4-FFF2-40B4-BE49-F238E27FC236}">
                <a16:creationId xmlns:a16="http://schemas.microsoft.com/office/drawing/2014/main" id="{FD193F9B-362C-2399-9405-3DE0FDE1D0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" y="7083859"/>
            <a:ext cx="6464401" cy="307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6" descr="Діаграма відповідей у Формах. Назва запитання: 6. Індивідуальна навчальна програма . Кількість відповідей: 14 відповідей.">
            <a:extLst>
              <a:ext uri="{FF2B5EF4-FFF2-40B4-BE49-F238E27FC236}">
                <a16:creationId xmlns:a16="http://schemas.microsoft.com/office/drawing/2014/main" id="{49A1593A-E70D-E6ED-6563-5749E63BB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7" y="7085253"/>
            <a:ext cx="6797021" cy="323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A098B62A-2419-413A-8872-9F317B2F58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509" y="1447266"/>
            <a:ext cx="6464394" cy="307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8">
            <a:extLst>
              <a:ext uri="{FF2B5EF4-FFF2-40B4-BE49-F238E27FC236}">
                <a16:creationId xmlns:a16="http://schemas.microsoft.com/office/drawing/2014/main" id="{8AEEC32C-4CEE-94E3-110E-DEEB7646C4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857" y="4289255"/>
            <a:ext cx="6399413" cy="304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9" descr="Діаграма відповідей у Формах. Назва запитання: 10. Діти з особливими освітніми потребами навчаються за: . Кількість відповідей: 14 відповідей.">
            <a:extLst>
              <a:ext uri="{FF2B5EF4-FFF2-40B4-BE49-F238E27FC236}">
                <a16:creationId xmlns:a16="http://schemas.microsoft.com/office/drawing/2014/main" id="{586F993A-8E05-2A7B-8325-8389F3DA58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608" y="7100834"/>
            <a:ext cx="6659205" cy="3166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49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46" y="86191"/>
            <a:ext cx="18288001" cy="10114618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9" y="0"/>
                </a:lnTo>
                <a:lnTo>
                  <a:pt x="19450779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44" b="-85563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3" name="AutoShape 3"/>
          <p:cNvSpPr/>
          <p:nvPr/>
        </p:nvSpPr>
        <p:spPr>
          <a:xfrm flipV="1">
            <a:off x="4667663" y="110778"/>
            <a:ext cx="2" cy="1017145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>
            <a:off x="47019" y="86191"/>
            <a:ext cx="1825665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 flipV="1">
            <a:off x="0" y="2235199"/>
            <a:ext cx="18288000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TextBox 6"/>
          <p:cNvSpPr txBox="1"/>
          <p:nvPr/>
        </p:nvSpPr>
        <p:spPr>
          <a:xfrm>
            <a:off x="4648200" y="324012"/>
            <a:ext cx="13588961" cy="1388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Мета:</a:t>
            </a:r>
            <a:r>
              <a:rPr lang="uk-UA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удосконалення професійної підготовки майбутнього педагога; формування його професійної компетентності та педагогічної майстерності.</a:t>
            </a:r>
            <a:endParaRPr lang="ru-UA" sz="320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utoShape 7"/>
          <p:cNvSpPr/>
          <p:nvPr/>
        </p:nvSpPr>
        <p:spPr>
          <a:xfrm flipV="1">
            <a:off x="18268507" y="110777"/>
            <a:ext cx="19493" cy="1017145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9" name="Freeform 9"/>
          <p:cNvSpPr/>
          <p:nvPr/>
        </p:nvSpPr>
        <p:spPr>
          <a:xfrm>
            <a:off x="-20064" y="61604"/>
            <a:ext cx="4587300" cy="9191158"/>
          </a:xfrm>
          <a:custGeom>
            <a:avLst/>
            <a:gdLst/>
            <a:ahLst/>
            <a:cxnLst/>
            <a:rect l="l" t="t" r="r" b="b"/>
            <a:pathLst>
              <a:path w="4143010" h="8484565">
                <a:moveTo>
                  <a:pt x="0" y="0"/>
                </a:moveTo>
                <a:lnTo>
                  <a:pt x="4143010" y="0"/>
                </a:lnTo>
                <a:lnTo>
                  <a:pt x="4143010" y="8484565"/>
                </a:lnTo>
                <a:lnTo>
                  <a:pt x="0" y="8484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126" r="-20265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9719A8BB-E131-9CD3-5B6A-4BEBFB96AF37}"/>
              </a:ext>
            </a:extLst>
          </p:cNvPr>
          <p:cNvSpPr txBox="1"/>
          <p:nvPr/>
        </p:nvSpPr>
        <p:spPr>
          <a:xfrm>
            <a:off x="4801833" y="1715260"/>
            <a:ext cx="13267242" cy="8487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tabLst>
                <a:tab pos="450215" algn="l"/>
              </a:tabLs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Завдання: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  <a:tabLst>
                <a:tab pos="450215" algn="l"/>
                <a:tab pos="907415" algn="l"/>
              </a:tabLst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формування позитивного образу майбутнього педагога, усвідомлення суспільного значення своєї майбутньої професії;</a:t>
            </a:r>
            <a:endParaRPr lang="ru-UA" sz="3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  <a:tabLst>
                <a:tab pos="450215" algn="l"/>
                <a:tab pos="907415" algn="l"/>
              </a:tabLst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формування цілісного уявлення про педагогічну діяльність з її недоліками та позитивними сторонами;</a:t>
            </a:r>
            <a:endParaRPr lang="ru-UA" sz="3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  <a:tabLst>
                <a:tab pos="450215" algn="l"/>
                <a:tab pos="907415" algn="l"/>
              </a:tabLst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усвідомлення та формування особистісних якостей та ціннісних орієнтацій вчителя початкових класів, викладача вищої школи;</a:t>
            </a:r>
            <a:endParaRPr lang="ru-UA" sz="3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  <a:tabLst>
                <a:tab pos="450215" algn="l"/>
                <a:tab pos="907415" algn="l"/>
              </a:tabLst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виявлення мотиваційних диспозицій;</a:t>
            </a:r>
            <a:endParaRPr lang="ru-UA" sz="3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  <a:tabLst>
                <a:tab pos="450215" algn="l"/>
                <a:tab pos="907415" algn="l"/>
              </a:tabLst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сприяння свідомому оволодінню фундаментальними знаннями і досвідом в процесі професійної підготовки;</a:t>
            </a:r>
            <a:endParaRPr lang="ru-UA" sz="3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  <a:tabLst>
                <a:tab pos="450215" algn="l"/>
                <a:tab pos="907415" algn="l"/>
              </a:tabLst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практичних умінь і навичок творчої педагогічної діяльності;</a:t>
            </a:r>
            <a:endParaRPr lang="ru-UA" sz="3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  <a:tabLst>
                <a:tab pos="450215" algn="l"/>
                <a:tab pos="907415" algn="l"/>
              </a:tabLst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компетентності, міжособистісної і професійної поведінки в спілкуванні;</a:t>
            </a:r>
            <a:endParaRPr lang="ru-UA" sz="3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  <a:tabLst>
                <a:tab pos="450215" algn="l"/>
                <a:tab pos="907415" algn="l"/>
              </a:tabLst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схильності до самовиховання, самоконтролю, самовдосконалення;</a:t>
            </a:r>
            <a:endParaRPr lang="ru-UA" sz="3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  <a:tabLst>
                <a:tab pos="450215" algn="l"/>
                <a:tab pos="907415" algn="l"/>
              </a:tabLst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формування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комунікативності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ініціативності,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емпатійності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впевненості в собі, націленості на співпрацю, співтворчість тощо.</a:t>
            </a:r>
            <a:endParaRPr lang="ru-UA" sz="3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-7243" y="9698678"/>
            <a:ext cx="18288000" cy="7615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28199" y="15757"/>
            <a:ext cx="18288309" cy="2790528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44" b="-8556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 flipV="1">
            <a:off x="0" y="417800"/>
            <a:ext cx="18288000" cy="6589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 flipV="1">
            <a:off x="6934" y="2796400"/>
            <a:ext cx="18288000" cy="988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 rot="-5400000">
            <a:off x="12581539" y="4564781"/>
            <a:ext cx="6917756" cy="4495167"/>
          </a:xfrm>
          <a:custGeom>
            <a:avLst/>
            <a:gdLst/>
            <a:ahLst/>
            <a:cxnLst/>
            <a:rect l="l" t="t" r="r" b="b"/>
            <a:pathLst>
              <a:path w="6917756" h="4495167">
                <a:moveTo>
                  <a:pt x="0" y="0"/>
                </a:moveTo>
                <a:lnTo>
                  <a:pt x="6917756" y="0"/>
                </a:lnTo>
                <a:lnTo>
                  <a:pt x="6917756" y="4495167"/>
                </a:lnTo>
                <a:lnTo>
                  <a:pt x="0" y="4495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61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7" name="TextBox 7"/>
          <p:cNvSpPr txBox="1"/>
          <p:nvPr/>
        </p:nvSpPr>
        <p:spPr>
          <a:xfrm>
            <a:off x="449957" y="976440"/>
            <a:ext cx="173736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Всеукраїнськ</a:t>
            </a:r>
            <a:r>
              <a:rPr lang="uk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науково-практичн</a:t>
            </a:r>
            <a:r>
              <a:rPr lang="uk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інтернет-конференці</a:t>
            </a:r>
            <a:r>
              <a:rPr lang="uk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endParaRPr lang="ru-UA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«НЕПЕРЕРВНА ПЕДАГОГІЧНА ОСВІТА В УКРАЇНІ: СТАН, ПРОБЛЕМИ, ПЕРСПЕКТИВИ» </a:t>
            </a:r>
            <a:endParaRPr lang="uk-UA" sz="30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Уманський державний педагогічний університет імені Павла Тичини</a:t>
            </a:r>
            <a:endParaRPr lang="ru-UA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1CAAFF-5DE0-9190-4472-D5C9F3B1FEE4}"/>
              </a:ext>
            </a:extLst>
          </p:cNvPr>
          <p:cNvSpPr txBox="1"/>
          <p:nvPr/>
        </p:nvSpPr>
        <p:spPr>
          <a:xfrm>
            <a:off x="6935" y="2832952"/>
            <a:ext cx="13175666" cy="695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Олеся </a:t>
            </a:r>
            <a:r>
              <a:rPr lang="uk-UA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Красненко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 створення безпечного освітнього середовища в початковій школі.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 Савич.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Сутність інклюзивної компетентності сучасного педагога.</a:t>
            </a:r>
            <a:endParaRPr lang="uk-UA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Олена Босак.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підготовки сучасного педагога до інноваційної педагогічної діяльності.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</a:t>
            </a:r>
            <a:r>
              <a:rPr lang="uk-UA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Огієвич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організації та проведення корекційно-розвиткових занять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 із порушенням мовлення у початковій школі.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Наталя </a:t>
            </a:r>
            <a:r>
              <a:rPr lang="uk-UA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Устич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Організаційні умови ефективної організації інклюзивного навчання учнів із затримкою психічного розвитку у початковій школі.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Дарина Хомич. </a:t>
            </a: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організації дистанційного навчання учнів з порушеннями слуху в початковій школі.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Іванна </a:t>
            </a:r>
            <a:r>
              <a:rPr lang="uk-UA" sz="3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Томилович</a:t>
            </a:r>
            <a:r>
              <a:rPr lang="uk-UA" sz="3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Інноваційні технології навчання учнів з особливими освітніми потребами в початковій школі. 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ru-UA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111AD4-8705-969C-7123-AF059A107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522" y="2796400"/>
            <a:ext cx="5362198" cy="74004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-5316" y="9819472"/>
            <a:ext cx="18288000" cy="4308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-5316" y="26734"/>
            <a:ext cx="18293316" cy="3387295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3"/>
                </a:lnTo>
                <a:lnTo>
                  <a:pt x="0" y="2633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44" b="-85563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4" name="AutoShape 4"/>
          <p:cNvSpPr/>
          <p:nvPr/>
        </p:nvSpPr>
        <p:spPr>
          <a:xfrm flipV="1">
            <a:off x="0" y="124213"/>
            <a:ext cx="18288000" cy="4785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 flipV="1">
            <a:off x="0" y="3310157"/>
            <a:ext cx="18288000" cy="4308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 rot="-5400000">
            <a:off x="11925018" y="3811456"/>
            <a:ext cx="8323070" cy="4495167"/>
          </a:xfrm>
          <a:custGeom>
            <a:avLst/>
            <a:gdLst/>
            <a:ahLst/>
            <a:cxnLst/>
            <a:rect l="l" t="t" r="r" b="b"/>
            <a:pathLst>
              <a:path w="6917756" h="4495167">
                <a:moveTo>
                  <a:pt x="0" y="0"/>
                </a:moveTo>
                <a:lnTo>
                  <a:pt x="6917756" y="0"/>
                </a:lnTo>
                <a:lnTo>
                  <a:pt x="6917756" y="4495167"/>
                </a:lnTo>
                <a:lnTo>
                  <a:pt x="0" y="449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61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D72B9-0355-A6D5-6E98-B3C0E75D5078}"/>
              </a:ext>
            </a:extLst>
          </p:cNvPr>
          <p:cNvSpPr txBox="1"/>
          <p:nvPr/>
        </p:nvSpPr>
        <p:spPr>
          <a:xfrm>
            <a:off x="84552" y="263169"/>
            <a:ext cx="180510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 квітня 2025 р.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межах вивчення навчальн</a:t>
            </a:r>
            <a:r>
              <a:rPr lang="uk-UA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дисциплін «Інноваційні освітні технології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закладах освіти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та «Інноваційні педагогічні технології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початковій школі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(викладач – доц. </a:t>
            </a:r>
            <a:r>
              <a:rPr lang="ru-UA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Оксана Синьчук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здобувачі вищої освіти освітніх рівнів «магістр» (1 курс) та «бакалавр» (3 курс) відвідали заклад загальної середньої освіти «IT STEP SCHOOL», де мали можливість вивчити особливості організації освітнього процесу 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бути присутніми на уроках у початкових класах школи.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Здобувачі вищої освіти 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ознайомилися з досвідом роботи педагогів </a:t>
            </a:r>
            <a:r>
              <a:rPr lang="uk-UA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інноваторів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(Тетяни </a:t>
            </a:r>
            <a:r>
              <a:rPr lang="uk-UA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Борейчук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Дарі</a:t>
            </a:r>
            <a:r>
              <a:rPr lang="uk-UA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Кузьменко, Богдан</a:t>
            </a:r>
            <a:r>
              <a:rPr lang="uk-UA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Коломис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уроках математики, української мови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ЯДС, а також 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поспілкува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ися із 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ними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з учнями 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початкової школи</a:t>
            </a:r>
            <a:r>
              <a:rPr lang="ru-UA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Вчителі поділилися прикладними здобутками щодо особливостей використання цифрових платформ під час уроків з учнями 1-4 класів.</a:t>
            </a:r>
            <a:endParaRPr lang="ru-UA" sz="24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35F7909E-D9D7-A05D-6DD2-CB9ABA1AB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4055"/>
            <a:ext cx="7439976" cy="5580822"/>
          </a:xfrm>
          <a:prstGeom prst="rect">
            <a:avLst/>
          </a:prstGeom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328B2BD9-579C-22CE-3D5A-7D871F40B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4668" y="2521570"/>
            <a:ext cx="5476240" cy="4107180"/>
          </a:xfrm>
          <a:prstGeom prst="rect">
            <a:avLst/>
          </a:prstGeom>
        </p:spPr>
      </p:pic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793AA2E7-9A3D-7A47-E631-ABCF44E8D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342" y="2969349"/>
            <a:ext cx="4495168" cy="5994188"/>
          </a:xfrm>
          <a:prstGeom prst="rect">
            <a:avLst/>
          </a:prstGeom>
        </p:spPr>
      </p:pic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2EC76FD3-1313-E4D6-C250-101226321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45928" y="6111466"/>
            <a:ext cx="5633720" cy="4225290"/>
          </a:xfrm>
          <a:prstGeom prst="rect">
            <a:avLst/>
          </a:prstGeom>
        </p:spPr>
      </p:pic>
      <p:pic>
        <p:nvPicPr>
          <p:cNvPr id="12" name="Рисунок 1">
            <a:extLst>
              <a:ext uri="{FF2B5EF4-FFF2-40B4-BE49-F238E27FC236}">
                <a16:creationId xmlns:a16="http://schemas.microsoft.com/office/drawing/2014/main" id="{EA54CA14-D4D3-1D7A-8D57-DB894EBBA5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9842" y="2659009"/>
            <a:ext cx="3829599" cy="5106421"/>
          </a:xfrm>
          <a:prstGeom prst="rect">
            <a:avLst/>
          </a:prstGeom>
        </p:spPr>
      </p:pic>
      <p:pic>
        <p:nvPicPr>
          <p:cNvPr id="15" name="Рисунок 1">
            <a:extLst>
              <a:ext uri="{FF2B5EF4-FFF2-40B4-BE49-F238E27FC236}">
                <a16:creationId xmlns:a16="http://schemas.microsoft.com/office/drawing/2014/main" id="{C5028A1A-371E-DEAA-2AB8-55E5C3C7E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6613" y="6078913"/>
            <a:ext cx="3399315" cy="42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7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607E7F80-107C-0E40-845B-6D6EEA8A6E5A}"/>
              </a:ext>
            </a:extLst>
          </p:cNvPr>
          <p:cNvSpPr/>
          <p:nvPr/>
        </p:nvSpPr>
        <p:spPr>
          <a:xfrm>
            <a:off x="29076" y="-15568"/>
            <a:ext cx="18229847" cy="10369612"/>
          </a:xfrm>
          <a:custGeom>
            <a:avLst/>
            <a:gdLst/>
            <a:ahLst/>
            <a:cxnLst/>
            <a:rect l="l" t="t" r="r" b="b"/>
            <a:pathLst>
              <a:path w="18229847" h="9255183">
                <a:moveTo>
                  <a:pt x="0" y="0"/>
                </a:moveTo>
                <a:lnTo>
                  <a:pt x="18229847" y="0"/>
                </a:lnTo>
                <a:lnTo>
                  <a:pt x="18229847" y="9255183"/>
                </a:lnTo>
                <a:lnTo>
                  <a:pt x="0" y="9255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671" t="-17621" r="-62671"/>
            </a:stretch>
          </a:blipFill>
        </p:spPr>
        <p:txBody>
          <a:bodyPr/>
          <a:lstStyle/>
          <a:p>
            <a:pPr algn="ctr">
              <a:lnSpc>
                <a:spcPts val="27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UA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7D55157-2970-0009-3C26-BC30B012F651}"/>
              </a:ext>
            </a:extLst>
          </p:cNvPr>
          <p:cNvSpPr/>
          <p:nvPr/>
        </p:nvSpPr>
        <p:spPr>
          <a:xfrm rot="-5400000">
            <a:off x="10485380" y="2468621"/>
            <a:ext cx="10271244" cy="5333999"/>
          </a:xfrm>
          <a:custGeom>
            <a:avLst/>
            <a:gdLst/>
            <a:ahLst/>
            <a:cxnLst/>
            <a:rect l="l" t="t" r="r" b="b"/>
            <a:pathLst>
              <a:path w="6917756" h="4495167">
                <a:moveTo>
                  <a:pt x="0" y="0"/>
                </a:moveTo>
                <a:lnTo>
                  <a:pt x="6917756" y="0"/>
                </a:lnTo>
                <a:lnTo>
                  <a:pt x="6917756" y="4495167"/>
                </a:lnTo>
                <a:lnTo>
                  <a:pt x="0" y="4495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6100"/>
            </a:stretch>
          </a:blipFill>
        </p:spPr>
        <p:txBody>
          <a:bodyPr/>
          <a:lstStyle/>
          <a:p>
            <a:endParaRPr lang="en-UA"/>
          </a:p>
        </p:txBody>
      </p:sp>
      <p:pic>
        <p:nvPicPr>
          <p:cNvPr id="10" name="0-02-05-5310acc8152c14ef67b110e6d044be76f86656c7e234ddddbf140eb2ade65e7e_1c6dc3a7e647bb">
            <a:hlinkClick r:id="" action="ppaction://media"/>
            <a:extLst>
              <a:ext uri="{FF2B5EF4-FFF2-40B4-BE49-F238E27FC236}">
                <a16:creationId xmlns:a16="http://schemas.microsoft.com/office/drawing/2014/main" id="{7D8304BA-2D7E-1906-00F2-7F198D86DE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2818" y="190500"/>
            <a:ext cx="4950763" cy="8787605"/>
          </a:xfrm>
          <a:prstGeom prst="rect">
            <a:avLst/>
          </a:prstGeom>
        </p:spPr>
      </p:pic>
      <p:pic>
        <p:nvPicPr>
          <p:cNvPr id="11" name="0-02-05-28c9fef34e9faa862171ed58b4450eb2439ea8a0bfceab89da2619f0ebe3eef3_1c6dc3a13b0c2a">
            <a:hlinkClick r:id="" action="ppaction://media"/>
            <a:extLst>
              <a:ext uri="{FF2B5EF4-FFF2-40B4-BE49-F238E27FC236}">
                <a16:creationId xmlns:a16="http://schemas.microsoft.com/office/drawing/2014/main" id="{2B4CCDBC-BE83-FF87-578B-B6393DD39D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7930" y="190500"/>
            <a:ext cx="4857022" cy="86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2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-5316" y="9819472"/>
            <a:ext cx="18288000" cy="4308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-5316" y="26735"/>
            <a:ext cx="18293316" cy="1262824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3"/>
                </a:lnTo>
                <a:lnTo>
                  <a:pt x="0" y="2633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44" b="-8556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 flipV="1">
            <a:off x="0" y="124213"/>
            <a:ext cx="18288000" cy="4785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 flipV="1">
            <a:off x="-5316" y="1302336"/>
            <a:ext cx="18288000" cy="4308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 rot="-5400000">
            <a:off x="11925018" y="3811456"/>
            <a:ext cx="8323070" cy="4495167"/>
          </a:xfrm>
          <a:custGeom>
            <a:avLst/>
            <a:gdLst/>
            <a:ahLst/>
            <a:cxnLst/>
            <a:rect l="l" t="t" r="r" b="b"/>
            <a:pathLst>
              <a:path w="6917756" h="4495167">
                <a:moveTo>
                  <a:pt x="0" y="0"/>
                </a:moveTo>
                <a:lnTo>
                  <a:pt x="6917756" y="0"/>
                </a:lnTo>
                <a:lnTo>
                  <a:pt x="6917756" y="4495167"/>
                </a:lnTo>
                <a:lnTo>
                  <a:pt x="0" y="449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61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8" name="TextBox 8"/>
          <p:cNvSpPr txBox="1"/>
          <p:nvPr/>
        </p:nvSpPr>
        <p:spPr>
          <a:xfrm>
            <a:off x="486488" y="315063"/>
            <a:ext cx="17279679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uk-UA" sz="3500" spc="-84" dirty="0">
                <a:solidFill>
                  <a:srgbClr val="20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b="1" spc="-84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травня 2025 р. проведено «Педагогічну кав’ярню» на тему </a:t>
            </a:r>
          </a:p>
          <a:p>
            <a:pPr algn="ctr">
              <a:lnSpc>
                <a:spcPts val="4060"/>
              </a:lnSpc>
            </a:pPr>
            <a:r>
              <a:rPr lang="uk-UA" sz="3500" b="1" spc="-84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«Портрет педагога-</a:t>
            </a:r>
            <a:r>
              <a:rPr lang="uk-UA" sz="3500" b="1" spc="-84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інноватора</a:t>
            </a:r>
            <a:r>
              <a:rPr lang="uk-UA" sz="3500" b="1" spc="-84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>
              <a:lnSpc>
                <a:spcPts val="4060"/>
              </a:lnSpc>
            </a:pPr>
            <a:endParaRPr lang="uk-UA" sz="3500" b="1" spc="-84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9CAE1-2AFC-BB21-F1F7-4E39F17DE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45425"/>
            <a:ext cx="7772400" cy="4185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ADB13B-393B-9820-9FFC-162C4086B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2" y="1289558"/>
            <a:ext cx="7772400" cy="4142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42A80-5171-D563-85A8-5CE8DCC11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6" y="5720512"/>
            <a:ext cx="7772400" cy="414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ED1672-60E3-D6FF-34E1-FF3B5E21F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8348" y="5621054"/>
            <a:ext cx="7772400" cy="46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24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50" y="12617"/>
            <a:ext cx="18351555" cy="1117906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44" b="-85563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3" name="AutoShape 3"/>
          <p:cNvSpPr/>
          <p:nvPr/>
        </p:nvSpPr>
        <p:spPr>
          <a:xfrm>
            <a:off x="-1" y="161780"/>
            <a:ext cx="182880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>
            <a:off x="0" y="1130523"/>
            <a:ext cx="18288000" cy="2350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AutoShape 7"/>
          <p:cNvSpPr/>
          <p:nvPr/>
        </p:nvSpPr>
        <p:spPr>
          <a:xfrm flipV="1">
            <a:off x="38987" y="9226536"/>
            <a:ext cx="18351554" cy="2232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6A5F37B-EECE-6A5B-D38E-8E5CA014A9FC}"/>
              </a:ext>
            </a:extLst>
          </p:cNvPr>
          <p:cNvSpPr txBox="1"/>
          <p:nvPr/>
        </p:nvSpPr>
        <p:spPr>
          <a:xfrm>
            <a:off x="486488" y="315063"/>
            <a:ext cx="17279679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uk-UA" sz="3500" spc="-84" dirty="0">
                <a:solidFill>
                  <a:srgbClr val="20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b="1" spc="-84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проведення педагогічної кав’ярні «Портрет педагога-</a:t>
            </a:r>
            <a:r>
              <a:rPr lang="uk-UA" sz="3500" b="1" spc="-84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інноватора</a:t>
            </a:r>
            <a:r>
              <a:rPr lang="uk-UA" sz="3500" b="1" spc="-84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754D3-E46B-D520-ABD2-295651A51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271936"/>
            <a:ext cx="9369358" cy="5270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A2350F-BCDC-C748-47FA-20745F8E1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5" y="1178992"/>
            <a:ext cx="5664775" cy="7553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CF6423-1FA0-BD70-4FCF-7EB1E8CAA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7239" y="1233690"/>
            <a:ext cx="5510066" cy="73467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" y="7136"/>
            <a:ext cx="18288000" cy="2393405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44" b="-8556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 flipV="1">
            <a:off x="0" y="257870"/>
            <a:ext cx="18288000" cy="32784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>
            <a:off x="-2" y="2324100"/>
            <a:ext cx="18288000" cy="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TextBox 7"/>
          <p:cNvSpPr txBox="1"/>
          <p:nvPr/>
        </p:nvSpPr>
        <p:spPr>
          <a:xfrm>
            <a:off x="228600" y="479616"/>
            <a:ext cx="1783718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UA" sz="2800" b="1">
                <a:solidFill>
                  <a:srgbClr val="001E5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Міжнародна науково-практична конференція </a:t>
            </a:r>
            <a:r>
              <a:rPr lang="ru-UA" sz="2600" b="1">
                <a:solidFill>
                  <a:srgbClr val="001E5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«УКРАЇНО МОЯ ВИШИВАНА: ОСВІТНЬО-ВИХОВНИЙ ТА ЕТНОКУЛЬТУРНИЙ ПОТЕНЦІАЛ УКРАЇНСЬКОЇ ВИШИВАНКИ»</a:t>
            </a:r>
            <a:r>
              <a:rPr lang="ru-UA" sz="2800" b="1">
                <a:solidFill>
                  <a:srgbClr val="001E5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UA" sz="28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UA" sz="2800" b="1">
                <a:solidFill>
                  <a:srgbClr val="001E5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нагоди Всесвітнього дня вишиванки та 85-річчя Прикарпатського національного університету імені Василя </a:t>
            </a:r>
            <a:r>
              <a:rPr lang="ru-UA" sz="2800" b="1">
                <a:solidFill>
                  <a:srgbClr val="001E5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Стефаника</a:t>
            </a:r>
            <a:r>
              <a:rPr lang="uk-UA" sz="2800" b="1" dirty="0">
                <a:solidFill>
                  <a:srgbClr val="001E5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3000" b="1">
                <a:solidFill>
                  <a:srgbClr val="001E5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травня 2025 р.</a:t>
            </a:r>
            <a:br>
              <a:rPr lang="ru-UA" sz="3000" b="1">
                <a:solidFill>
                  <a:srgbClr val="001E5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30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8600" y="2589503"/>
            <a:ext cx="1767839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latin typeface="TimesNewRomanPSMT"/>
              </a:rPr>
              <a:t>Олеся </a:t>
            </a:r>
            <a:r>
              <a:rPr lang="uk-UA" sz="2800" b="1" dirty="0" err="1">
                <a:latin typeface="TimesNewRomanPSMT"/>
              </a:rPr>
              <a:t>Красненко</a:t>
            </a:r>
            <a:r>
              <a:rPr lang="uk-UA" sz="2800" dirty="0">
                <a:latin typeface="TimesNewRomanPSMT"/>
              </a:rPr>
              <a:t>.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 безпечного освітнього середовища в початковій школі із використанням </a:t>
            </a:r>
            <a:r>
              <a:rPr lang="ru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української національної спадщини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800" dirty="0">
              <a:latin typeface="TimesNewRomanPSM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effectLst/>
                <a:latin typeface="TimesNewRomanPSMT"/>
              </a:rPr>
              <a:t>Наталія Савич. 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 національна спадщина в формуванні інклюзивної компетентності сучасного педагога у закладі вищої освіти</a:t>
            </a:r>
            <a:r>
              <a:rPr lang="uk-UA" sz="2800" dirty="0">
                <a:effectLst/>
                <a:latin typeface="TimesNewRomanPSMT"/>
              </a:rPr>
              <a:t>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latin typeface="TimesNewRomanPSMT"/>
                <a:cs typeface="Times New Roman" panose="02020603050405020304" pitchFamily="18" charset="0"/>
              </a:rPr>
              <a:t>Олена Босак.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Основи </a:t>
            </a:r>
            <a:r>
              <a:rPr lang="uk-UA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аціонально-патріотичн</a:t>
            </a:r>
            <a:r>
              <a:rPr lang="uk-UA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ої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компоненти сучасного педагога.</a:t>
            </a:r>
            <a:r>
              <a:rPr lang="uk-UA" sz="2800" dirty="0">
                <a:latin typeface="TimesNewRomanPSMT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27CB05-5477-3742-21A9-83B72E5FF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384" y="4743939"/>
            <a:ext cx="7772400" cy="5256648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42011DED-E48A-32D8-8259-DAA55C53CCF7}"/>
              </a:ext>
            </a:extLst>
          </p:cNvPr>
          <p:cNvSpPr txBox="1"/>
          <p:nvPr/>
        </p:nvSpPr>
        <p:spPr>
          <a:xfrm>
            <a:off x="228600" y="5012571"/>
            <a:ext cx="100584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latin typeface="TimesNewRomanPSMT"/>
                <a:cs typeface="Times New Roman" panose="02020603050405020304" pitchFamily="18" charset="0"/>
              </a:rPr>
              <a:t>Ольга </a:t>
            </a:r>
            <a:r>
              <a:rPr lang="uk-UA" sz="2800" b="1" dirty="0" err="1">
                <a:latin typeface="TimesNewRomanPSMT"/>
                <a:cs typeface="Times New Roman" panose="02020603050405020304" pitchFamily="18" charset="0"/>
              </a:rPr>
              <a:t>Огієвич</a:t>
            </a:r>
            <a:r>
              <a:rPr lang="uk-UA" sz="2800" b="1" dirty="0">
                <a:latin typeface="TimesNewRomanPSMT"/>
                <a:cs typeface="Times New Roman" panose="02020603050405020304" pitchFamily="18" charset="0"/>
              </a:rPr>
              <a:t>.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 </a:t>
            </a:r>
            <a:r>
              <a:rPr lang="ru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країнської національної спадщини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корекційно-розвиткових занять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учнів із порушенням мовлення у початковій школі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800" dirty="0">
              <a:latin typeface="TimesNewRomanPSMT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latin typeface="TimesNewRomanPSMT"/>
                <a:cs typeface="Times New Roman" panose="02020603050405020304" pitchFamily="18" charset="0"/>
              </a:rPr>
              <a:t>Наталя </a:t>
            </a:r>
            <a:r>
              <a:rPr lang="uk-UA" sz="2800" b="1" dirty="0" err="1">
                <a:latin typeface="TimesNewRomanPSMT"/>
                <a:cs typeface="Times New Roman" panose="02020603050405020304" pitchFamily="18" charset="0"/>
              </a:rPr>
              <a:t>Устич</a:t>
            </a:r>
            <a:r>
              <a:rPr lang="uk-UA" sz="2800" b="1" dirty="0">
                <a:latin typeface="TimesNewRomanPSMT"/>
                <a:cs typeface="Times New Roman" panose="02020603050405020304" pitchFamily="18" charset="0"/>
              </a:rPr>
              <a:t>.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Значення у</a:t>
            </a:r>
            <a:r>
              <a:rPr lang="ru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країнськ</a:t>
            </a:r>
            <a:r>
              <a:rPr lang="uk-UA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ої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</a:t>
            </a:r>
            <a:r>
              <a:rPr lang="uk-UA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ої</a:t>
            </a:r>
            <a:r>
              <a:rPr lang="ru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спадщин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 розвитку молодшого школяра із ЗПР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Дарина Хомич. 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Роль української вишиванки в національному вихованні дітей з особливими освітніми потребами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Іванна </a:t>
            </a:r>
            <a:r>
              <a:rPr lang="uk-UA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Томилович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Виконання орнаментів вишиванки як елементу арт-терапії в інклюзивному освітньому середовищі</a:t>
            </a:r>
            <a:r>
              <a:rPr lang="uk-UA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80" y="57201"/>
            <a:ext cx="18236240" cy="3270199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44" b="-8556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AutoShape 3"/>
          <p:cNvSpPr/>
          <p:nvPr/>
        </p:nvSpPr>
        <p:spPr>
          <a:xfrm flipV="1">
            <a:off x="0" y="14423"/>
            <a:ext cx="18288000" cy="275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 flipV="1">
            <a:off x="15483" y="3275444"/>
            <a:ext cx="18263378" cy="550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8" name="Freeform 8"/>
          <p:cNvSpPr/>
          <p:nvPr/>
        </p:nvSpPr>
        <p:spPr>
          <a:xfrm rot="-5400000">
            <a:off x="10137414" y="2152042"/>
            <a:ext cx="10263259" cy="6004885"/>
          </a:xfrm>
          <a:custGeom>
            <a:avLst/>
            <a:gdLst/>
            <a:ahLst/>
            <a:cxnLst/>
            <a:rect l="l" t="t" r="r" b="b"/>
            <a:pathLst>
              <a:path w="9241110" h="6004885">
                <a:moveTo>
                  <a:pt x="0" y="0"/>
                </a:moveTo>
                <a:lnTo>
                  <a:pt x="9241109" y="0"/>
                </a:lnTo>
                <a:lnTo>
                  <a:pt x="9241109" y="6004886"/>
                </a:lnTo>
                <a:lnTo>
                  <a:pt x="0" y="6004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61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82DD5A-F94C-AEA6-91AC-8A9B35DF3E28}"/>
              </a:ext>
            </a:extLst>
          </p:cNvPr>
          <p:cNvSpPr txBox="1"/>
          <p:nvPr/>
        </p:nvSpPr>
        <p:spPr>
          <a:xfrm>
            <a:off x="1658980" y="615082"/>
            <a:ext cx="14952620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uk-UA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Звітна науково-практична конференція викладачів, аспірантів, здобувачів вищої освіти Рівненського державного гуманітарного університету</a:t>
            </a:r>
          </a:p>
          <a:p>
            <a:pPr lvl="0" algn="ctr"/>
            <a:r>
              <a:rPr lang="uk-UA" sz="32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 травня 2025 р., м. Рівне, РДГУ</a:t>
            </a:r>
            <a:endParaRPr lang="ru-UA" sz="3200" b="1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70D7E-F502-8605-D3BC-059C0A1625DC}"/>
              </a:ext>
            </a:extLst>
          </p:cNvPr>
          <p:cNvSpPr txBox="1"/>
          <p:nvPr/>
        </p:nvSpPr>
        <p:spPr>
          <a:xfrm>
            <a:off x="1066800" y="3695455"/>
            <a:ext cx="161544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NewRomanPSMT"/>
              </a:rPr>
              <a:t>Олеся </a:t>
            </a:r>
            <a:r>
              <a:rPr lang="uk-UA" sz="3000" b="1" dirty="0" err="1">
                <a:latin typeface="TimesNewRomanPSMT"/>
              </a:rPr>
              <a:t>Красненко</a:t>
            </a:r>
            <a:r>
              <a:rPr lang="uk-UA" sz="3000" dirty="0">
                <a:latin typeface="TimesNewRomanPSMT"/>
              </a:rPr>
              <a:t>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створення безпечного освітнього середовища в початковій школі</a:t>
            </a:r>
            <a:r>
              <a:rPr lang="uk-UA" sz="3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3000" dirty="0">
              <a:latin typeface="TimesNewRomanPSM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effectLst/>
                <a:latin typeface="TimesNewRomanPSMT"/>
              </a:rPr>
              <a:t>Наталія Савич.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формування інклюзивної компетентності сучасного педагога у закладі вищої освіти.</a:t>
            </a:r>
            <a:endParaRPr lang="uk-UA" sz="3000" dirty="0">
              <a:effectLst/>
              <a:latin typeface="TimesNewRomanPSM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NewRomanPSMT"/>
                <a:cs typeface="Times New Roman" panose="02020603050405020304" pitchFamily="18" charset="0"/>
              </a:rPr>
              <a:t>Олена Босак.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Інноваційна педагогічна діяльність як основа професійності сучасного педагога.</a:t>
            </a:r>
            <a:endParaRPr lang="uk-UA" sz="3000" dirty="0">
              <a:latin typeface="TimesNewRomanPSMT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NewRomanPSMT"/>
                <a:cs typeface="Times New Roman" panose="02020603050405020304" pitchFamily="18" charset="0"/>
              </a:rPr>
              <a:t>Ольга </a:t>
            </a:r>
            <a:r>
              <a:rPr lang="uk-UA" sz="3000" b="1" dirty="0" err="1">
                <a:latin typeface="TimesNewRomanPSMT"/>
                <a:cs typeface="Times New Roman" panose="02020603050405020304" pitchFamily="18" charset="0"/>
              </a:rPr>
              <a:t>Огієвич</a:t>
            </a:r>
            <a:r>
              <a:rPr lang="uk-UA" sz="3000" b="1" dirty="0">
                <a:latin typeface="TimesNewRomanPSMT"/>
                <a:cs typeface="Times New Roman" panose="02020603050405020304" pitchFamily="18" charset="0"/>
              </a:rPr>
              <a:t>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Підготовка вчителя до</a:t>
            </a:r>
            <a:r>
              <a:rPr lang="ru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проведення корекційно-розвиткових занять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 із порушенням мовлення у початковій школі</a:t>
            </a:r>
            <a:r>
              <a:rPr lang="uk-UA" sz="3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3000" dirty="0">
              <a:latin typeface="TimesNewRomanPSMT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NewRomanPSMT"/>
                <a:cs typeface="Times New Roman" panose="02020603050405020304" pitchFamily="18" charset="0"/>
              </a:rPr>
              <a:t>Наталя </a:t>
            </a:r>
            <a:r>
              <a:rPr lang="uk-UA" sz="3000" b="1" dirty="0" err="1">
                <a:latin typeface="TimesNewRomanPSMT"/>
                <a:cs typeface="Times New Roman" panose="02020603050405020304" pitchFamily="18" charset="0"/>
              </a:rPr>
              <a:t>Устич</a:t>
            </a:r>
            <a:r>
              <a:rPr lang="uk-UA" sz="3000" b="1" dirty="0">
                <a:latin typeface="TimesNewRomanPSMT"/>
                <a:cs typeface="Times New Roman" panose="02020603050405020304" pitchFamily="18" charset="0"/>
              </a:rPr>
              <a:t>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розвитку молодшого школяра із ЗПР.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Дарина Хомич. </a:t>
            </a: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Педагогічні умови організації навчання учнів з порушеннями слуху в початковій школі.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Іванна </a:t>
            </a:r>
            <a:r>
              <a:rPr lang="uk-UA" sz="3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Томилович</a:t>
            </a:r>
            <a:r>
              <a:rPr lang="uk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 та методи навчання дітей з особливими освітніми потребами в початковій школі. 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457"/>
            <a:ext cx="18288000" cy="3202669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44" b="-8556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 flipV="1">
            <a:off x="0" y="409573"/>
            <a:ext cx="182880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>
            <a:off x="71459" y="2893512"/>
            <a:ext cx="18288000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 rot="-5400000">
            <a:off x="10321817" y="2336165"/>
            <a:ext cx="10344960" cy="5537793"/>
          </a:xfrm>
          <a:custGeom>
            <a:avLst/>
            <a:gdLst/>
            <a:ahLst/>
            <a:cxnLst/>
            <a:rect l="l" t="t" r="r" b="b"/>
            <a:pathLst>
              <a:path w="7159127" h="4652010">
                <a:moveTo>
                  <a:pt x="0" y="0"/>
                </a:moveTo>
                <a:lnTo>
                  <a:pt x="7159127" y="0"/>
                </a:lnTo>
                <a:lnTo>
                  <a:pt x="7159127" y="4652010"/>
                </a:lnTo>
                <a:lnTo>
                  <a:pt x="0" y="4652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6100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8" name="TextBox 8"/>
          <p:cNvSpPr txBox="1"/>
          <p:nvPr/>
        </p:nvSpPr>
        <p:spPr>
          <a:xfrm>
            <a:off x="286878" y="544452"/>
            <a:ext cx="17714243" cy="2277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spc="-92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spc="-92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ІУ </a:t>
            </a:r>
            <a:r>
              <a:rPr lang="uk-UA" sz="32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Всеукраїнська науково-практична е-конференція «Освіта і виховання в інформаційному суспільстві в умовах воєнного та повоєнного часу»</a:t>
            </a: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Рівненський державний гуманітарний університет</a:t>
            </a:r>
            <a:r>
              <a:rPr lang="uk-UA" sz="32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32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15-16 травня 2025 р.)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077C0-B4BB-E273-CF65-A4A8C15E0432}"/>
              </a:ext>
            </a:extLst>
          </p:cNvPr>
          <p:cNvSpPr txBox="1"/>
          <p:nvPr/>
        </p:nvSpPr>
        <p:spPr>
          <a:xfrm>
            <a:off x="102990" y="2969917"/>
            <a:ext cx="12550951" cy="7386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 Савич. </a:t>
            </a:r>
            <a:r>
              <a:rPr lang="uk-UA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Педагогічні умови формування професійної компетентності майбутнього учителя.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Олена Босак. </a:t>
            </a:r>
            <a:r>
              <a:rPr lang="uk-UA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сучасного освітнього простору як важлива умова підготовки майбутнього педагога до інноваційної діяльності.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Красненко</a:t>
            </a:r>
            <a:r>
              <a:rPr lang="uk-UA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Олеся.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Організаційно-педагогічні умови формування готовності сучасного  до створення безпечного освітнього середовища в початковій школі.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</a:t>
            </a:r>
            <a:r>
              <a:rPr lang="uk-UA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Огієвич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Особливості розвитку учнів початкових класів із мовленнєвими порушеннями.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Наталя </a:t>
            </a:r>
            <a:r>
              <a:rPr lang="uk-UA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Устич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Педагогічні умови ефективної організації інклюзивного навчання в початковій школі.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Дарина Хомич. </a:t>
            </a: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білінгвального</a:t>
            </a: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підходу під час навчання дітей із порушеннями слуху.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Іванна </a:t>
            </a:r>
            <a:r>
              <a:rPr lang="uk-UA" sz="3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Томилович</a:t>
            </a:r>
            <a:r>
              <a:rPr lang="uk-UA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Становлення та розвиток інклюзивної освіти в Україні.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ru-UA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8D040-D312-AAD9-12A4-A736BB9D3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2125" y="2956748"/>
            <a:ext cx="5509013" cy="730834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E9ACD-442E-3356-81F2-78C18CC21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143" y="-19050"/>
            <a:ext cx="6003865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76F941-1857-C5B1-F831-4D9AC94F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8858" y="3390901"/>
            <a:ext cx="6477000" cy="689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7C35BB-C634-BD7E-C7AE-9CC2EDE3A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0900"/>
            <a:ext cx="6858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43" y="-110772"/>
            <a:ext cx="18288000" cy="2633742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44" b="-8556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AutoShape 3"/>
          <p:cNvSpPr/>
          <p:nvPr/>
        </p:nvSpPr>
        <p:spPr>
          <a:xfrm flipV="1">
            <a:off x="0" y="417801"/>
            <a:ext cx="18288000" cy="21558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 flipV="1">
            <a:off x="1" y="1735364"/>
            <a:ext cx="18288000" cy="2156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 flipV="1">
            <a:off x="-11565" y="8368703"/>
            <a:ext cx="18288001" cy="9559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TextBox 7"/>
          <p:cNvSpPr txBox="1"/>
          <p:nvPr/>
        </p:nvSpPr>
        <p:spPr>
          <a:xfrm>
            <a:off x="443393" y="2350058"/>
            <a:ext cx="11839723" cy="4266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uk-UA" sz="3725" spc="-108" dirty="0">
              <a:solidFill>
                <a:srgbClr val="202020"/>
              </a:solidFill>
              <a:latin typeface="Roca Two Thin"/>
            </a:endParaRPr>
          </a:p>
          <a:p>
            <a:pPr algn="ctr"/>
            <a:r>
              <a:rPr lang="en-US" sz="3725" spc="-108" dirty="0">
                <a:solidFill>
                  <a:srgbClr val="202020"/>
                </a:solidFill>
                <a:latin typeface="Roca Two Thin"/>
              </a:rPr>
              <a:t> </a:t>
            </a:r>
            <a:r>
              <a:rPr lang="uk-UA" sz="4000" spc="-108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 2024-2025 </a:t>
            </a:r>
            <a:r>
              <a:rPr lang="uk-UA" sz="4000" spc="-108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4000" spc="-108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здобувачі вищої освіти,  учасники студентського наукового гуртка брали активну участь у Міжнародних та Всеукраїнських науково-практичних конференціях із доповідями та публікаціями статей і тез.</a:t>
            </a:r>
          </a:p>
          <a:p>
            <a:pPr algn="ctr"/>
            <a:endParaRPr lang="uk-UA" sz="4000" spc="-108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 rot="-5400000">
            <a:off x="10143167" y="2139948"/>
            <a:ext cx="10284783" cy="6004885"/>
          </a:xfrm>
          <a:custGeom>
            <a:avLst/>
            <a:gdLst/>
            <a:ahLst/>
            <a:cxnLst/>
            <a:rect l="l" t="t" r="r" b="b"/>
            <a:pathLst>
              <a:path w="9241110" h="6004885">
                <a:moveTo>
                  <a:pt x="0" y="0"/>
                </a:moveTo>
                <a:lnTo>
                  <a:pt x="9241109" y="0"/>
                </a:lnTo>
                <a:lnTo>
                  <a:pt x="9241109" y="6004886"/>
                </a:lnTo>
                <a:lnTo>
                  <a:pt x="0" y="6004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61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0" name="AutoShape 10"/>
          <p:cNvSpPr/>
          <p:nvPr/>
        </p:nvSpPr>
        <p:spPr>
          <a:xfrm>
            <a:off x="1" y="9821403"/>
            <a:ext cx="18287999" cy="9559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6710F16-80DA-BA31-31F4-867075B89ECE}"/>
              </a:ext>
            </a:extLst>
          </p:cNvPr>
          <p:cNvSpPr/>
          <p:nvPr/>
        </p:nvSpPr>
        <p:spPr>
          <a:xfrm>
            <a:off x="12688497" y="1714204"/>
            <a:ext cx="5536556" cy="8051813"/>
          </a:xfrm>
          <a:custGeom>
            <a:avLst/>
            <a:gdLst/>
            <a:ahLst/>
            <a:cxnLst/>
            <a:rect l="l" t="t" r="r" b="b"/>
            <a:pathLst>
              <a:path w="5189460" h="8035290">
                <a:moveTo>
                  <a:pt x="0" y="0"/>
                </a:moveTo>
                <a:lnTo>
                  <a:pt x="5189460" y="0"/>
                </a:lnTo>
                <a:lnTo>
                  <a:pt x="5189460" y="8035290"/>
                </a:lnTo>
                <a:lnTo>
                  <a:pt x="0" y="8035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12" r="-1612"/>
            </a:stretch>
          </a:blipFill>
        </p:spPr>
        <p:txBody>
          <a:bodyPr/>
          <a:lstStyle/>
          <a:p>
            <a:endParaRPr lang="en-U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" y="-34558"/>
            <a:ext cx="18287999" cy="2693429"/>
          </a:xfrm>
          <a:custGeom>
            <a:avLst/>
            <a:gdLst/>
            <a:ahLst/>
            <a:cxnLst/>
            <a:rect l="l" t="t" r="r" b="b"/>
            <a:pathLst>
              <a:path w="16221075" h="2693429">
                <a:moveTo>
                  <a:pt x="16221075" y="2693429"/>
                </a:moveTo>
                <a:lnTo>
                  <a:pt x="0" y="2693429"/>
                </a:lnTo>
                <a:lnTo>
                  <a:pt x="0" y="0"/>
                </a:lnTo>
                <a:lnTo>
                  <a:pt x="16221075" y="0"/>
                </a:lnTo>
                <a:lnTo>
                  <a:pt x="16221075" y="2693429"/>
                </a:lnTo>
                <a:close/>
              </a:path>
            </a:pathLst>
          </a:custGeom>
          <a:blipFill>
            <a:blip r:embed="rId2"/>
            <a:stretch>
              <a:fillRect l="-12383" t="-6158" b="-732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AutoShape 3"/>
          <p:cNvSpPr/>
          <p:nvPr/>
        </p:nvSpPr>
        <p:spPr>
          <a:xfrm flipH="1" flipV="1">
            <a:off x="283858" y="-34558"/>
            <a:ext cx="0" cy="1036958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AutoShape 6"/>
          <p:cNvSpPr/>
          <p:nvPr/>
        </p:nvSpPr>
        <p:spPr>
          <a:xfrm flipV="1">
            <a:off x="-1" y="2256471"/>
            <a:ext cx="18288001" cy="3456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AutoShape 7"/>
          <p:cNvSpPr/>
          <p:nvPr/>
        </p:nvSpPr>
        <p:spPr>
          <a:xfrm flipV="1">
            <a:off x="18004142" y="-41290"/>
            <a:ext cx="0" cy="1036958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11" name="TextBox 11"/>
          <p:cNvSpPr txBox="1"/>
          <p:nvPr/>
        </p:nvSpPr>
        <p:spPr>
          <a:xfrm>
            <a:off x="567718" y="126072"/>
            <a:ext cx="1715256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uk-UA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Всеукраїнська науково-практична конференція з міжнародною участю  «Освіта і виховання в інформаційному суспільстві: досягнення, виклики та перспективи» </a:t>
            </a:r>
          </a:p>
          <a:p>
            <a:pPr algn="ctr"/>
            <a:r>
              <a:rPr lang="uk-UA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Рівненський державни</a:t>
            </a:r>
            <a:r>
              <a:rPr lang="uk-UA" sz="36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й гуманітарний університет </a:t>
            </a:r>
          </a:p>
          <a:p>
            <a:pPr algn="ctr"/>
            <a:r>
              <a:rPr lang="uk-UA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(23-24 жовтня 2024 р., РДГУ, м. Рівне), </a:t>
            </a:r>
            <a:endParaRPr lang="en-US" sz="3600" b="1" spc="-583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7B690-72A7-1C37-54F9-3511AAF3A620}"/>
              </a:ext>
            </a:extLst>
          </p:cNvPr>
          <p:cNvSpPr txBox="1"/>
          <p:nvPr/>
        </p:nvSpPr>
        <p:spPr>
          <a:xfrm>
            <a:off x="283856" y="2602352"/>
            <a:ext cx="18004135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Доповіді: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Марина Мартинюк. </a:t>
            </a:r>
            <a:r>
              <a:rPr lang="uk-UA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Інноваційні методи формування особистісно-професійного іміджу сучасного вчителя початкових класів у закладі вищої освіти.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Інна Герасимчук. </a:t>
            </a:r>
            <a:r>
              <a:rPr lang="uk-UA" sz="3200" i="1" dirty="0">
                <a:effectLst/>
                <a:latin typeface="TimesNewRomanPSMT"/>
              </a:rPr>
              <a:t>Сутність педагогічної реабілітації учнів із особливими освітніми потребами </a:t>
            </a:r>
            <a:endParaRPr lang="uk-UA" sz="3200" i="1" dirty="0">
              <a:effectLst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</a:t>
            </a:r>
            <a:r>
              <a:rPr lang="uk-UA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Вирич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3200" i="1" dirty="0">
                <a:latin typeface="TimesNewRomanPSMT"/>
                <a:cs typeface="Times New Roman" panose="02020603050405020304" pitchFamily="18" charset="0"/>
              </a:rPr>
              <a:t> </a:t>
            </a:r>
            <a:r>
              <a:rPr lang="uk-UA" sz="3200" i="1" dirty="0">
                <a:effectLst/>
                <a:latin typeface="TimesNewRomanPSMT"/>
              </a:rPr>
              <a:t> Практика збереження ментального здоров’я учнів початкової школи.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200" b="1" i="1" dirty="0">
                <a:latin typeface="TimesNewRomanPSMT"/>
              </a:rPr>
              <a:t>Олеся </a:t>
            </a:r>
            <a:r>
              <a:rPr lang="uk-UA" sz="3200" b="1" i="1" dirty="0" err="1">
                <a:latin typeface="TimesNewRomanPSMT"/>
              </a:rPr>
              <a:t>Красненко</a:t>
            </a:r>
            <a:r>
              <a:rPr lang="uk-UA" sz="3200" i="1" dirty="0">
                <a:latin typeface="TimesNewRomanPSMT"/>
              </a:rPr>
              <a:t>. Особливості організації навчання учнів із особливими освітніми потребами в освітньому просторі початкової школи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200" b="1" i="1" dirty="0">
                <a:effectLst/>
                <a:latin typeface="TimesNewRomanPSMT"/>
              </a:rPr>
              <a:t>Наталія Савич. </a:t>
            </a:r>
            <a:r>
              <a:rPr lang="uk-UA" sz="3200" i="1" dirty="0">
                <a:effectLst/>
                <a:latin typeface="TimesNewRomanPSMT"/>
              </a:rPr>
              <a:t>Основні компетентності асистента вчителя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3200" b="1" i="1" dirty="0">
                <a:latin typeface="TimesNewRomanPSMT"/>
              </a:rPr>
              <a:t>Євтушенко Олеся. </a:t>
            </a: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Педагогічні умови використання дидактичної гри в освітньому процесі Нової української школи</a:t>
            </a:r>
            <a:endParaRPr lang="ru-RU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200" b="1" i="1" dirty="0">
                <a:latin typeface="TimesNewRomanPSMT"/>
              </a:rPr>
              <a:t>Павлюк Катерина</a:t>
            </a:r>
            <a:r>
              <a:rPr lang="uk-UA" sz="3200" i="1" dirty="0">
                <a:latin typeface="TimesNewRomanPSMT"/>
              </a:rPr>
              <a:t>. </a:t>
            </a: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 та методи інтерактивних технологій навчання у початковій школі</a:t>
            </a:r>
            <a:endParaRPr lang="ru-RU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200" b="1" i="1" dirty="0" err="1">
                <a:latin typeface="TimesNewRomanPSMT"/>
              </a:rPr>
              <a:t>Томилович</a:t>
            </a:r>
            <a:r>
              <a:rPr lang="uk-UA" sz="3200" b="1" i="1" dirty="0">
                <a:latin typeface="TimesNewRomanPSMT"/>
              </a:rPr>
              <a:t> Іванна</a:t>
            </a:r>
            <a:r>
              <a:rPr lang="uk-UA" sz="3200" i="1" dirty="0">
                <a:latin typeface="TimesNewRomanPSMT"/>
              </a:rPr>
              <a:t>. </a:t>
            </a: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Сутнісні характеристики інклюзивного освітнього процесу у закладах загальної середньої освіти</a:t>
            </a:r>
            <a:endParaRPr lang="ru-RU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3200" b="1" i="1" dirty="0">
                <a:latin typeface="TimesNewRomanPSMT"/>
              </a:rPr>
              <a:t>Хомич Дарина</a:t>
            </a:r>
            <a:r>
              <a:rPr lang="uk-UA" sz="3200" i="1" dirty="0">
                <a:latin typeface="TimesNewRomanPSMT"/>
              </a:rPr>
              <a:t>. </a:t>
            </a: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організації інклюзивного навчання осіб з порушеннями слуху</a:t>
            </a:r>
            <a:endParaRPr lang="ru-RU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99999">
            <a:off x="9696310" y="1686944"/>
            <a:ext cx="10268574" cy="6931537"/>
          </a:xfrm>
          <a:custGeom>
            <a:avLst/>
            <a:gdLst/>
            <a:ahLst/>
            <a:cxnLst/>
            <a:rect l="l" t="t" r="r" b="b"/>
            <a:pathLst>
              <a:path w="9206505" h="6931537">
                <a:moveTo>
                  <a:pt x="0" y="0"/>
                </a:moveTo>
                <a:lnTo>
                  <a:pt x="9206505" y="0"/>
                </a:lnTo>
                <a:lnTo>
                  <a:pt x="9206505" y="6931537"/>
                </a:lnTo>
                <a:lnTo>
                  <a:pt x="0" y="6931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56" t="-12814" r="-2711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0" y="51018"/>
            <a:ext cx="18288000" cy="5600702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3"/>
                </a:lnTo>
                <a:lnTo>
                  <a:pt x="0" y="2633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144" b="-85563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5" name="AutoShape 5"/>
          <p:cNvSpPr/>
          <p:nvPr/>
        </p:nvSpPr>
        <p:spPr>
          <a:xfrm flipH="1" flipV="1">
            <a:off x="99531" y="18422"/>
            <a:ext cx="4763" cy="1026857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AutoShape 6"/>
          <p:cNvSpPr/>
          <p:nvPr/>
        </p:nvSpPr>
        <p:spPr>
          <a:xfrm flipV="1">
            <a:off x="94276" y="10193748"/>
            <a:ext cx="18247104" cy="4554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Freeform 7"/>
          <p:cNvSpPr/>
          <p:nvPr/>
        </p:nvSpPr>
        <p:spPr>
          <a:xfrm rot="-2427929">
            <a:off x="11297391" y="2117548"/>
            <a:ext cx="8728977" cy="6131899"/>
          </a:xfrm>
          <a:custGeom>
            <a:avLst/>
            <a:gdLst/>
            <a:ahLst/>
            <a:cxnLst/>
            <a:rect l="l" t="t" r="r" b="b"/>
            <a:pathLst>
              <a:path w="8525330" h="5842790">
                <a:moveTo>
                  <a:pt x="0" y="0"/>
                </a:moveTo>
                <a:lnTo>
                  <a:pt x="8525331" y="0"/>
                </a:lnTo>
                <a:lnTo>
                  <a:pt x="8525331" y="5842790"/>
                </a:lnTo>
                <a:lnTo>
                  <a:pt x="0" y="5842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814" r="-2468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B7715-8D58-05C5-A5F4-11973260A916}"/>
              </a:ext>
            </a:extLst>
          </p:cNvPr>
          <p:cNvSpPr txBox="1"/>
          <p:nvPr/>
        </p:nvSpPr>
        <p:spPr>
          <a:xfrm>
            <a:off x="259800" y="18422"/>
            <a:ext cx="1795665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Опубліковано тези:</a:t>
            </a:r>
          </a:p>
          <a:p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Босак О.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Сутність інноваційної педагогічної діяльності сучасного вчителя початкової школи. </a:t>
            </a:r>
            <a:r>
              <a:rPr lang="uk-UA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Професійний розвиток педагога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Матеріали </a:t>
            </a:r>
            <a:r>
              <a:rPr lang="uk-UA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Всеукраїнської науково-практичної е-конференції з міжнародною участю 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Освіта і виховання в інформаційному суспільстві: досягнення, виклики та перспективи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 Рівне, 23-24 жовтня 2024 р. Рівне: РДГУ, 2024. С. 21-24;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Савич </a:t>
            </a:r>
            <a:r>
              <a:rPr lang="uk-UA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Основні компетентності асистента вчителя. </a:t>
            </a:r>
            <a:r>
              <a:rPr lang="uk-UA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Професійний розвиток педагога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Матеріали </a:t>
            </a:r>
            <a:r>
              <a:rPr lang="uk-UA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Всеукраїнської науково-практичної е-конференції з міжнародною участю «</a:t>
            </a:r>
            <a:r>
              <a:rPr lang="uk-UA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Освіта і виховання в інформаційному суспільстві: досягнення, виклики та перспективи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м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Рівне, 23-24 жовтня 2024 р. Рівне: РДГУ, 2024. С. 107-111.</a:t>
            </a:r>
          </a:p>
          <a:p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Вирич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Практика збереження ментального здоров’я в учнів початкової школи. </a:t>
            </a:r>
            <a:r>
              <a:rPr lang="uk-UA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Професійний розвиток педагога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Матеріали </a:t>
            </a:r>
            <a:r>
              <a:rPr lang="uk-UA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Всеукраїнської науково-практичної е-конференції з міжнародною участю 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Освіта і виховання в інформаційному суспільстві: досягнення, виклики та перспективи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 Рівне, 23-24 жовтня 2024 р. Рівне: РДГУ, 2024. С. 24-27.</a:t>
            </a:r>
            <a:r>
              <a:rPr lang="ru-UA" sz="22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8AEBA5-1A92-5CA4-A74E-2FCD485B4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92" y="3521290"/>
            <a:ext cx="4730107" cy="6670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7E424-C094-F8BD-AF27-C2489E042FC0}"/>
              </a:ext>
            </a:extLst>
          </p:cNvPr>
          <p:cNvSpPr txBox="1"/>
          <p:nvPr/>
        </p:nvSpPr>
        <p:spPr>
          <a:xfrm>
            <a:off x="4966258" y="3521290"/>
            <a:ext cx="1306194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Герасимчук І. 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Сутність педагогічної реабілітації учнів із особливими освітніми потребами. </a:t>
            </a:r>
            <a:r>
              <a:rPr lang="uk-UA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Професійний розвиток педагога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збірник матеріалів </a:t>
            </a:r>
            <a:r>
              <a:rPr lang="uk-UA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Всеукраїнської науково-практичної е-конференції «Освіта і виховання в інформаційному суспільстві: досягнення, виклики, перспективи». м. Рівне, 23-24 жовтня 2024 р. Рівне: РДГУ, 2024.</a:t>
            </a:r>
            <a:r>
              <a:rPr lang="uk-UA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 34-37.</a:t>
            </a:r>
            <a:r>
              <a:rPr lang="uk-UA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Третяк О.М., </a:t>
            </a:r>
            <a:r>
              <a:rPr lang="uk-UA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Хомич Д.О.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Особливості організації інклюзивного навчання осіб з порушеннями слуху.</a:t>
            </a:r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Професійний розвиток педагога: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збірник матеріалів ІІІ Всеукраїнської науково-практичної е-конференції з міжнародною участю «Освіта і виховання в інформаційному суспільстві: досягнення, виклики та перспективи», м. Рівне, 23-24 жовтня 2024 р. Рівне: Рівненський державний гуманітарний університет, 2024. С. 131-134.</a:t>
            </a:r>
          </a:p>
          <a:p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Павлюк </a:t>
            </a:r>
            <a:r>
              <a:rPr lang="uk-UA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Педагогічні умови використання інтерактивних технологій навчання у початковій школі. </a:t>
            </a:r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Професійний розвиток педагога: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збірник матеріалів ІІІ Всеукраїнської науково-практичної е-конференції з міжнародною участю «Освіта і виховання в інформаційному суспільстві: досягнення, виклики та перспективи», м. Рівне, 23-24 жовтня 2024 р. Рівне: Рівненський державний гуманітарний університет, 2024. С. 92-95.</a:t>
            </a:r>
          </a:p>
          <a:p>
            <a:pPr lvl="0" algn="just"/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Мартинюк А.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соціальної компетентності майбутніх педагогів. </a:t>
            </a:r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Професійний розвиток педагога: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збірник матеріалів ІІІ Всеукраїнської науково-практичної е-конференції з міжнародною участю «Освіта і виховання в інформаційному суспільстві: досягнення, виклики та перспективи», м. Рівне, 23-24 жовтня 2024 р. Рівне: Рівненський державний гуманітарний університет, 2024. С. 67-72.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889958"/>
            <a:ext cx="18288000" cy="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" name="AutoShape 3"/>
          <p:cNvSpPr/>
          <p:nvPr/>
        </p:nvSpPr>
        <p:spPr>
          <a:xfrm flipV="1">
            <a:off x="-1" y="10185361"/>
            <a:ext cx="182880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-38101" y="101639"/>
            <a:ext cx="18288001" cy="2628895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9" y="0"/>
                </a:lnTo>
                <a:lnTo>
                  <a:pt x="19450779" y="2633743"/>
                </a:lnTo>
                <a:lnTo>
                  <a:pt x="0" y="2633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44" b="-8556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8" name="TextBox 8"/>
          <p:cNvSpPr txBox="1"/>
          <p:nvPr/>
        </p:nvSpPr>
        <p:spPr>
          <a:xfrm>
            <a:off x="228599" y="241781"/>
            <a:ext cx="17754600" cy="2590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uk-UA" sz="32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Доповідь презентація  Марини Мартинюк на онлайн-</a:t>
            </a:r>
            <a:r>
              <a:rPr lang="uk-UA" sz="3200" spc="-9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вебінарі</a:t>
            </a:r>
            <a:r>
              <a:rPr lang="uk-UA" sz="32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200" spc="-9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32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ої</a:t>
            </a:r>
            <a:r>
              <a:rPr lang="uk-UA" sz="32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науково-практичн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ої</a:t>
            </a:r>
            <a:r>
              <a:rPr lang="uk-UA" sz="32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е-конференції з міжнародною участю «Освіта і виховання в інформаційному суспільстві: досягнення, виклики та перспективи»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Рівненський державний гуманітарний університет (24 жовтня 2024 р.)</a:t>
            </a:r>
          </a:p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en-GB" sz="20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GB" sz="2000" spc="-9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sites.google.com</a:t>
            </a:r>
            <a:r>
              <a:rPr lang="en-GB" sz="20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000" spc="-9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rshu.edu.ua</a:t>
            </a:r>
            <a:r>
              <a:rPr lang="en-GB" sz="20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/23-24-10-2024/%D0%BE%D0%BD%D0%BB%D0%B0%D0%B9%D0%BD-%D0%B2%D0%B5%D0%B1%D1%96%D0%BD%D0%B0%D1%80</a:t>
            </a:r>
            <a:endParaRPr lang="uk-UA" sz="2000" spc="-9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2DB07-E490-6013-B143-6C7476BA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972698"/>
            <a:ext cx="15087598" cy="72126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1" y="35301"/>
            <a:ext cx="18288000" cy="4113497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2"/>
                </a:lnTo>
                <a:lnTo>
                  <a:pt x="0" y="2633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44" b="-85563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3" name="AutoShape 3"/>
          <p:cNvSpPr/>
          <p:nvPr/>
        </p:nvSpPr>
        <p:spPr>
          <a:xfrm>
            <a:off x="0" y="158967"/>
            <a:ext cx="18288000" cy="749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>
            <a:off x="-26952" y="3314700"/>
            <a:ext cx="18261049" cy="2399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8" name="TextBox 8"/>
          <p:cNvSpPr txBox="1"/>
          <p:nvPr/>
        </p:nvSpPr>
        <p:spPr>
          <a:xfrm>
            <a:off x="231421" y="269842"/>
            <a:ext cx="17825158" cy="2590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en-US" sz="3200" spc="-12" dirty="0">
                <a:solidFill>
                  <a:srgbClr val="202020"/>
                </a:solidFill>
                <a:latin typeface="Roca Two Light"/>
              </a:rPr>
              <a:t> </a:t>
            </a:r>
            <a:r>
              <a:rPr lang="uk-UA" sz="32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Доповідь презентація  Юлії </a:t>
            </a:r>
            <a:r>
              <a:rPr lang="uk-UA" sz="3200" spc="-9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Глюзи</a:t>
            </a:r>
            <a:r>
              <a:rPr lang="uk-UA" sz="32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онлайн-</a:t>
            </a:r>
            <a:r>
              <a:rPr lang="uk-UA" sz="3200" spc="-9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вебінарі</a:t>
            </a:r>
            <a:r>
              <a:rPr lang="uk-UA" sz="32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200" spc="-9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32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ої</a:t>
            </a:r>
            <a:r>
              <a:rPr lang="uk-UA" sz="32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науково-практичн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ої</a:t>
            </a:r>
            <a:r>
              <a:rPr lang="uk-UA" sz="32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е-конференції з міжнародною участю «Освіта і виховання в інформаційному суспільстві: досягнення, виклики та перспективи»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Рівненський державний гуманітарний університет (24 жовтня 2024 р.)</a:t>
            </a:r>
          </a:p>
          <a:p>
            <a:pPr algn="ctr">
              <a:lnSpc>
                <a:spcPct val="115000"/>
              </a:lnSpc>
              <a:tabLst>
                <a:tab pos="2674620" algn="l"/>
              </a:tabLst>
            </a:pPr>
            <a:r>
              <a:rPr lang="en-GB" sz="20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GB" sz="2000" spc="-9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sites.google.com</a:t>
            </a:r>
            <a:r>
              <a:rPr lang="en-GB" sz="20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000" spc="-9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rshu.edu.ua</a:t>
            </a:r>
            <a:r>
              <a:rPr lang="en-GB" sz="2000" spc="-9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/23-24-10-2024/%D0%BE%D0%BD%D0%BB%D0%B0%D0%B9%D0%BD-%D0%B2%D0%B5%D0%B1%D1%96%D0%BD%D0%B0%D1%80</a:t>
            </a:r>
            <a:endParaRPr lang="uk-UA" sz="2000" spc="-9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614DF-AE85-6E8F-1BB0-140C33663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363771"/>
            <a:ext cx="13305465" cy="69130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2521F-F051-483B-8503-91380F95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2330"/>
            <a:ext cx="15773400" cy="1628969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674620" algn="l"/>
              </a:tabLst>
              <a:defRPr/>
            </a:pPr>
            <a:r>
              <a:rPr kumimoji="0" lang="uk-UA" sz="3200" b="0" i="0" u="none" strike="noStrike" kern="1200" cap="none" spc="-9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Доповідь- презентація  Тетяни </a:t>
            </a:r>
            <a:r>
              <a:rPr kumimoji="0" lang="uk-UA" sz="3200" b="0" i="0" u="none" strike="noStrike" kern="1200" cap="none" spc="-9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Мисюкевич</a:t>
            </a:r>
            <a:r>
              <a:rPr kumimoji="0" lang="uk-UA" sz="3200" b="0" i="0" u="none" strike="noStrike" kern="1200" cap="none" spc="-9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онлайн-</a:t>
            </a:r>
            <a:r>
              <a:rPr kumimoji="0" lang="uk-UA" sz="3200" b="0" i="0" u="none" strike="noStrike" kern="1200" cap="none" spc="-9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вебінарі</a:t>
            </a:r>
            <a:r>
              <a:rPr kumimoji="0" lang="uk-UA" sz="3200" b="0" i="0" u="none" strike="noStrike" kern="1200" cap="none" spc="-9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Ш 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Всеукраїнської науково-практичної е-конференції з міжнародною участю «Освіта і виховання в інформаційному суспільстві: досягнення, виклики та перспективи» </a:t>
            </a:r>
            <a:b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Рівненський державний гуманітарний університет (24 жовтня 2024 р.)</a:t>
            </a:r>
            <a:b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AC7C6-9C0C-4E33-BFD1-5B318A0C6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t="30000" r="10417" b="12222"/>
          <a:stretch/>
        </p:blipFill>
        <p:spPr>
          <a:xfrm>
            <a:off x="228600" y="2933700"/>
            <a:ext cx="17830799" cy="71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1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-5316" y="9819472"/>
            <a:ext cx="18288000" cy="4308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44841" y="151240"/>
            <a:ext cx="18293316" cy="3448749"/>
          </a:xfrm>
          <a:custGeom>
            <a:avLst/>
            <a:gdLst/>
            <a:ahLst/>
            <a:cxnLst/>
            <a:rect l="l" t="t" r="r" b="b"/>
            <a:pathLst>
              <a:path w="19450779" h="2633742">
                <a:moveTo>
                  <a:pt x="0" y="0"/>
                </a:moveTo>
                <a:lnTo>
                  <a:pt x="19450778" y="0"/>
                </a:lnTo>
                <a:lnTo>
                  <a:pt x="19450778" y="2633743"/>
                </a:lnTo>
                <a:lnTo>
                  <a:pt x="0" y="2633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44" b="-8556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AutoShape 4"/>
          <p:cNvSpPr/>
          <p:nvPr/>
        </p:nvSpPr>
        <p:spPr>
          <a:xfrm flipV="1">
            <a:off x="0" y="124213"/>
            <a:ext cx="18288000" cy="4785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5" name="AutoShape 5"/>
          <p:cNvSpPr/>
          <p:nvPr/>
        </p:nvSpPr>
        <p:spPr>
          <a:xfrm flipV="1">
            <a:off x="-31865" y="3627016"/>
            <a:ext cx="18288000" cy="4308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 rot="-5400000">
            <a:off x="11814644" y="3821398"/>
            <a:ext cx="8323070" cy="4495167"/>
          </a:xfrm>
          <a:custGeom>
            <a:avLst/>
            <a:gdLst/>
            <a:ahLst/>
            <a:cxnLst/>
            <a:rect l="l" t="t" r="r" b="b"/>
            <a:pathLst>
              <a:path w="6917756" h="4495167">
                <a:moveTo>
                  <a:pt x="0" y="0"/>
                </a:moveTo>
                <a:lnTo>
                  <a:pt x="6917756" y="0"/>
                </a:lnTo>
                <a:lnTo>
                  <a:pt x="6917756" y="4495167"/>
                </a:lnTo>
                <a:lnTo>
                  <a:pt x="0" y="449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610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8" name="TextBox 8"/>
          <p:cNvSpPr txBox="1"/>
          <p:nvPr/>
        </p:nvSpPr>
        <p:spPr>
          <a:xfrm>
            <a:off x="304800" y="296690"/>
            <a:ext cx="17754599" cy="3095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uk-UA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жовтня 2024 р. 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межах вивчення дисципліни «Інноваційні освітні технології у закладах освіти» проведено інтегроване тренінгове заняття на тему «Вчитель – </a:t>
            </a:r>
            <a:r>
              <a:rPr lang="uk-UA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супергерой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нашого часу». Заняття розроблено та зорганізовано доцентом Оксаною </a:t>
            </a:r>
            <a:r>
              <a:rPr lang="uk-UA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Синьчук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здобувачами другого (магістерського) рівня вищої освіти спеціальності 013 Початкова освіта (МПО-11) для здобувачів першого (бакалаврського) рівня вищої освіти спеціальності 013 Початкова освіта (ПО-12). Заняття відбувалося у формі </a:t>
            </a:r>
            <a:r>
              <a:rPr lang="uk-UA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співвикладання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Заняття пройшло цікаво, творчо, позитивно та результативно для здобувачів першого (бакалаврського) рівня вищої освіти спеціальності 013 Початкова освіта, адже вони активно співпрацювали з модераторами заняття.</a:t>
            </a:r>
            <a:endParaRPr lang="ru-UA" sz="24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3D7F3372-8ABE-6613-4DA9-BCE6FF279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900217"/>
            <a:ext cx="10595429" cy="5960110"/>
          </a:xfrm>
          <a:prstGeom prst="rect">
            <a:avLst/>
          </a:prstGeom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D8867550-62E1-ADAA-FA98-7E1902B9D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16" y="3516711"/>
            <a:ext cx="4272516" cy="6727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4C8D9A-2C34-D223-A25F-70B7AE828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2600" y="3459044"/>
            <a:ext cx="5118376" cy="68279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3149</Words>
  <Application>Microsoft Office PowerPoint</Application>
  <PresentationFormat>Произвольный</PresentationFormat>
  <Paragraphs>155</Paragraphs>
  <Slides>28</Slides>
  <Notes>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Roca Two Light</vt:lpstr>
      <vt:lpstr>Roca Two Thin</vt:lpstr>
      <vt:lpstr>Arial</vt:lpstr>
      <vt:lpstr>TimesNewRomanPSMT</vt:lpstr>
      <vt:lpstr>Times New Roman</vt:lpstr>
      <vt:lpstr>Georgia</vt:lpstr>
      <vt:lpstr>Brush Script MT</vt:lpstr>
      <vt:lpstr>Calibri</vt:lpstr>
      <vt:lpstr>Wingdings</vt:lpstr>
      <vt:lpstr>Symbol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Доповідь- презентація  Тетяни Мисюкевич на онлайн-вебінарі  Ш Всеукраїнської науково-практичної е-конференції з міжнародною участю «Освіта і виховання в інформаційному суспільстві: досягнення, виклики та перспективи»  Рівненський державний гуманітарний університет (24 жовтня 2024 р.)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 афілійованій (не)конференції міні-EdCamp RIVNE 2025 «Партнерство в освіті (не) без обмежень»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“Особистісно-професійний імідж сучасного педагога”</dc:title>
  <dc:creator>Пользователь</dc:creator>
  <cp:lastModifiedBy>Пользователь</cp:lastModifiedBy>
  <cp:revision>37</cp:revision>
  <dcterms:created xsi:type="dcterms:W3CDTF">2006-08-16T00:00:00Z</dcterms:created>
  <dcterms:modified xsi:type="dcterms:W3CDTF">2026-01-31T09:16:22Z</dcterms:modified>
  <dc:identifier>DAFz5PS0zOU</dc:identifier>
</cp:coreProperties>
</file>